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56" r:id="rId2"/>
    <p:sldId id="334" r:id="rId3"/>
    <p:sldId id="352" r:id="rId4"/>
    <p:sldId id="336" r:id="rId5"/>
    <p:sldId id="337" r:id="rId6"/>
    <p:sldId id="335" r:id="rId7"/>
    <p:sldId id="339" r:id="rId8"/>
    <p:sldId id="338" r:id="rId9"/>
    <p:sldId id="340" r:id="rId10"/>
    <p:sldId id="341" r:id="rId11"/>
    <p:sldId id="342" r:id="rId12"/>
    <p:sldId id="343" r:id="rId13"/>
    <p:sldId id="350" r:id="rId14"/>
    <p:sldId id="344" r:id="rId15"/>
    <p:sldId id="345" r:id="rId16"/>
    <p:sldId id="347" r:id="rId17"/>
    <p:sldId id="348" r:id="rId18"/>
    <p:sldId id="349" r:id="rId19"/>
    <p:sldId id="357" r:id="rId20"/>
    <p:sldId id="354" r:id="rId21"/>
    <p:sldId id="355" r:id="rId22"/>
    <p:sldId id="353" r:id="rId23"/>
    <p:sldId id="356" r:id="rId24"/>
    <p:sldId id="358" r:id="rId25"/>
    <p:sldId id="359" r:id="rId2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el LEQUIME" initials="ML" lastIdx="1" clrIdx="0">
    <p:extLst>
      <p:ext uri="{19B8F6BF-5375-455C-9EA6-DF929625EA0E}">
        <p15:presenceInfo xmlns:p15="http://schemas.microsoft.com/office/powerpoint/2012/main" userId="98ea48cf112fcf72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A7EBB"/>
    <a:srgbClr val="CCFFFF"/>
    <a:srgbClr val="0000FF"/>
    <a:srgbClr val="00FFFF"/>
    <a:srgbClr val="F5FFFF"/>
    <a:srgbClr val="66FF33"/>
    <a:srgbClr val="FF66FF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80" autoAdjust="0"/>
    <p:restoredTop sz="93899" autoAdjust="0"/>
  </p:normalViewPr>
  <p:slideViewPr>
    <p:cSldViewPr>
      <p:cViewPr varScale="1">
        <p:scale>
          <a:sx n="109" d="100"/>
          <a:sy n="109" d="100"/>
        </p:scale>
        <p:origin x="108" y="58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365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B920AF-A1FD-41A8-94AA-CF08B57CDFCF}" type="datetimeFigureOut">
              <a:rPr lang="fr-FR" smtClean="0"/>
              <a:t>27/06/2023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4CED1C-7915-4BFE-826E-2B6A335CE90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25473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05DE32-AD87-45CB-BF7C-D8B41C195AC3}" type="datetimeFigureOut">
              <a:rPr lang="fr-FR" smtClean="0"/>
              <a:t>27/06/2023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289D62-0A31-45F2-B6DA-F170F9DB4E5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81831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400" i="1">
                <a:solidFill>
                  <a:srgbClr val="FF00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17FD7-2229-489B-8624-6C945320343E}" type="datetimeFigureOut">
              <a:rPr lang="fr-FR" smtClean="0"/>
              <a:t>27/06/2023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17BEB-D269-4C47-8A58-4560C7EB59C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23845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17FD7-2229-489B-8624-6C945320343E}" type="datetimeFigureOut">
              <a:rPr lang="fr-FR" smtClean="0"/>
              <a:t>27/06/2023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17BEB-D269-4C47-8A58-4560C7EB59C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91209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17FD7-2229-489B-8624-6C945320343E}" type="datetimeFigureOut">
              <a:rPr lang="fr-FR" smtClean="0"/>
              <a:t>27/06/2023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17BEB-D269-4C47-8A58-4560C7EB59C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6205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0" y="1548437"/>
            <a:ext cx="10972800" cy="4525963"/>
          </a:xfrm>
        </p:spPr>
        <p:txBody>
          <a:bodyPr/>
          <a:lstStyle>
            <a:lvl1pPr marL="457200" indent="-457200">
              <a:buFont typeface="Wingdings" panose="05000000000000000000" pitchFamily="2" charset="2"/>
              <a:buChar char="§"/>
              <a:defRPr sz="2800"/>
            </a:lvl1pPr>
            <a:lvl2pPr marL="742950" indent="-285750">
              <a:buFont typeface="Arial" panose="020B0604020202020204" pitchFamily="34" charset="0"/>
              <a:buChar char="•"/>
              <a:defRPr sz="2400"/>
            </a:lvl2pPr>
            <a:lvl3pPr>
              <a:defRPr sz="2000"/>
            </a:lvl3pPr>
            <a:lvl5pPr marL="2057400" indent="-228600">
              <a:buFont typeface="Wingdings" panose="05000000000000000000" pitchFamily="2" charset="2"/>
              <a:buChar char="§"/>
              <a:defRPr sz="1600"/>
            </a:lvl5pPr>
          </a:lstStyle>
          <a:p>
            <a:pPr lvl="0"/>
            <a:r>
              <a:rPr lang="fr-FR" noProof="0" dirty="0"/>
              <a:t>Modifiez les styles du texte du masque</a:t>
            </a:r>
          </a:p>
          <a:p>
            <a:pPr lvl="1"/>
            <a:r>
              <a:rPr lang="fr-FR" noProof="0" dirty="0"/>
              <a:t>Deuxième niveau</a:t>
            </a:r>
          </a:p>
          <a:p>
            <a:pPr lvl="2"/>
            <a:r>
              <a:rPr lang="fr-FR" noProof="0" dirty="0"/>
              <a:t>Troisième niveau</a:t>
            </a:r>
          </a:p>
          <a:p>
            <a:pPr lvl="3"/>
            <a:r>
              <a:rPr lang="fr-FR" noProof="0" dirty="0"/>
              <a:t>Quatrième niveau</a:t>
            </a:r>
          </a:p>
          <a:p>
            <a:pPr lvl="4"/>
            <a:r>
              <a:rPr lang="fr-FR" noProof="0" dirty="0"/>
              <a:t>Cinquième niveau</a:t>
            </a:r>
          </a:p>
        </p:txBody>
      </p:sp>
      <p:sp>
        <p:nvSpPr>
          <p:cNvPr id="10" name="ZoneTexte 9"/>
          <p:cNvSpPr txBox="1"/>
          <p:nvPr userDrawn="1"/>
        </p:nvSpPr>
        <p:spPr>
          <a:xfrm>
            <a:off x="1741661" y="6239001"/>
            <a:ext cx="80987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baseline="0" noProof="0" dirty="0">
                <a:solidFill>
                  <a:srgbClr val="0000FF"/>
                </a:solidFill>
              </a:rPr>
              <a:t>M</a:t>
            </a:r>
            <a:r>
              <a:rPr lang="fr-FR" sz="1200" b="1" i="1" baseline="0" noProof="0" dirty="0">
                <a:solidFill>
                  <a:srgbClr val="0000FF"/>
                </a:solidFill>
              </a:rPr>
              <a:t>. Lequime </a:t>
            </a:r>
            <a:r>
              <a:rPr lang="fr-FR" sz="1200" b="0" i="1" baseline="0" noProof="0" dirty="0">
                <a:solidFill>
                  <a:schemeClr val="tx1"/>
                </a:solidFill>
              </a:rPr>
              <a:t>– Journée Thématique Fibres Optiques, Toulouse, 28 Juin 2023</a:t>
            </a:r>
            <a:endParaRPr lang="fr-FR" sz="1200" b="0" i="1" noProof="0" dirty="0">
              <a:solidFill>
                <a:schemeClr val="tx1"/>
              </a:solidFill>
            </a:endParaRPr>
          </a:p>
        </p:txBody>
      </p:sp>
      <p:cxnSp>
        <p:nvCxnSpPr>
          <p:cNvPr id="12" name="Connecteur droit 11"/>
          <p:cNvCxnSpPr/>
          <p:nvPr userDrawn="1"/>
        </p:nvCxnSpPr>
        <p:spPr>
          <a:xfrm>
            <a:off x="1703970" y="6516000"/>
            <a:ext cx="8856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/>
          <p:cNvSpPr txBox="1"/>
          <p:nvPr userDrawn="1"/>
        </p:nvSpPr>
        <p:spPr>
          <a:xfrm>
            <a:off x="1703512" y="6498000"/>
            <a:ext cx="83529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0" i="1" noProof="0" dirty="0">
                <a:solidFill>
                  <a:schemeClr val="tx1"/>
                </a:solidFill>
              </a:rPr>
              <a:t>Fibres optiques et instrumentation : Quelles propriétés ? Pour quelles fonctions ?</a:t>
            </a:r>
          </a:p>
        </p:txBody>
      </p:sp>
      <p:pic>
        <p:nvPicPr>
          <p:cNvPr id="14" name="Image 9" descr="Logo-IF-Marseille_fond_transparent.png">
            <a:extLst>
              <a:ext uri="{FF2B5EF4-FFF2-40B4-BE49-F238E27FC236}">
                <a16:creationId xmlns:a16="http://schemas.microsoft.com/office/drawing/2014/main" id="{C6CAE309-535A-4CC7-A43D-14FA97D0B68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352" y="6228000"/>
            <a:ext cx="1257624" cy="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 descr="Homepage COMET | Comet">
            <a:extLst>
              <a:ext uri="{FF2B5EF4-FFF2-40B4-BE49-F238E27FC236}">
                <a16:creationId xmlns:a16="http://schemas.microsoft.com/office/drawing/2014/main" id="{FDE448BA-647F-B844-ECC7-6A25AC688CC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20959" y="6223991"/>
            <a:ext cx="723713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C443D9FC-388D-4B07-9090-8F5328DA52D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47" r="32422"/>
          <a:stretch/>
        </p:blipFill>
        <p:spPr>
          <a:xfrm>
            <a:off x="10632504" y="6151991"/>
            <a:ext cx="684000" cy="68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20471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17FD7-2229-489B-8624-6C945320343E}" type="datetimeFigureOut">
              <a:rPr lang="fr-FR" smtClean="0"/>
              <a:t>27/06/2023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17BEB-D269-4C47-8A58-4560C7EB59C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57817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17FD7-2229-489B-8624-6C945320343E}" type="datetimeFigureOut">
              <a:rPr lang="fr-FR" smtClean="0"/>
              <a:t>27/06/2023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17BEB-D269-4C47-8A58-4560C7EB59C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709129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17FD7-2229-489B-8624-6C945320343E}" type="datetimeFigureOut">
              <a:rPr lang="fr-FR" smtClean="0"/>
              <a:t>27/06/2023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17BEB-D269-4C47-8A58-4560C7EB59C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3466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17FD7-2229-489B-8624-6C945320343E}" type="datetimeFigureOut">
              <a:rPr lang="fr-FR" smtClean="0"/>
              <a:t>27/06/2023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17BEB-D269-4C47-8A58-4560C7EB59C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8661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17FD7-2229-489B-8624-6C945320343E}" type="datetimeFigureOut">
              <a:rPr lang="fr-FR" smtClean="0"/>
              <a:t>27/06/2023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17BEB-D269-4C47-8A58-4560C7EB59C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089693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17FD7-2229-489B-8624-6C945320343E}" type="datetimeFigureOut">
              <a:rPr lang="fr-FR" smtClean="0"/>
              <a:t>27/06/2023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17BEB-D269-4C47-8A58-4560C7EB59C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39368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17FD7-2229-489B-8624-6C945320343E}" type="datetimeFigureOut">
              <a:rPr lang="fr-FR" smtClean="0"/>
              <a:t>27/06/2023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17BEB-D269-4C47-8A58-4560C7EB59C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4916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noProof="0" dirty="0" err="1"/>
              <a:t>Modifiez</a:t>
            </a:r>
            <a:r>
              <a:rPr lang="en-US" noProof="0" dirty="0"/>
              <a:t> le style du </a:t>
            </a:r>
            <a:r>
              <a:rPr lang="en-US" noProof="0" dirty="0" err="1"/>
              <a:t>titre</a:t>
            </a:r>
            <a:endParaRPr lang="en-US" noProof="0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dirty="0" err="1"/>
              <a:t>Modifiez</a:t>
            </a:r>
            <a:r>
              <a:rPr lang="en-US" noProof="0" dirty="0"/>
              <a:t> les styles du </a:t>
            </a:r>
            <a:r>
              <a:rPr lang="en-US" noProof="0" dirty="0" err="1"/>
              <a:t>texte</a:t>
            </a:r>
            <a:r>
              <a:rPr lang="en-US" noProof="0" dirty="0"/>
              <a:t> du masque</a:t>
            </a:r>
          </a:p>
          <a:p>
            <a:pPr lvl="1"/>
            <a:r>
              <a:rPr lang="en-US" noProof="0" dirty="0" err="1"/>
              <a:t>Deuxième</a:t>
            </a:r>
            <a:r>
              <a:rPr lang="en-US" noProof="0" dirty="0"/>
              <a:t> </a:t>
            </a:r>
            <a:r>
              <a:rPr lang="en-US" noProof="0" dirty="0" err="1"/>
              <a:t>niveau</a:t>
            </a:r>
            <a:endParaRPr lang="en-US" noProof="0" dirty="0"/>
          </a:p>
          <a:p>
            <a:pPr lvl="2"/>
            <a:r>
              <a:rPr lang="en-US" noProof="0" dirty="0" err="1"/>
              <a:t>Troisième</a:t>
            </a:r>
            <a:r>
              <a:rPr lang="en-US" noProof="0" dirty="0"/>
              <a:t> </a:t>
            </a:r>
            <a:r>
              <a:rPr lang="en-US" noProof="0" dirty="0" err="1"/>
              <a:t>niveau</a:t>
            </a:r>
            <a:endParaRPr lang="en-US" noProof="0" dirty="0"/>
          </a:p>
          <a:p>
            <a:pPr lvl="3"/>
            <a:r>
              <a:rPr lang="en-US" noProof="0" dirty="0" err="1"/>
              <a:t>Quatrième</a:t>
            </a:r>
            <a:r>
              <a:rPr lang="en-US" noProof="0" dirty="0"/>
              <a:t> </a:t>
            </a:r>
            <a:r>
              <a:rPr lang="en-US" noProof="0" dirty="0" err="1"/>
              <a:t>niveau</a:t>
            </a:r>
            <a:endParaRPr lang="en-US" noProof="0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D17FD7-2229-489B-8624-6C945320343E}" type="datetimeFigureOut">
              <a:rPr lang="fr-FR" smtClean="0"/>
              <a:t>27/06/2023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317BEB-D269-4C47-8A58-4560C7EB59C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9106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rgbClr val="0000FF"/>
          </a:solidFill>
          <a:latin typeface="Candara" panose="020E050203030302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b="1" kern="1200">
          <a:solidFill>
            <a:srgbClr val="FF0000"/>
          </a:solidFill>
          <a:latin typeface="Candara" panose="020E050203030302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0000FF"/>
        </a:buClr>
        <a:buFont typeface="Wingdings" panose="05000000000000000000" pitchFamily="2" charset="2"/>
        <a:buChar char="§"/>
        <a:defRPr sz="2800" b="1" i="1" kern="1200">
          <a:solidFill>
            <a:schemeClr val="tx1"/>
          </a:solidFill>
          <a:latin typeface="Candara" panose="020E0502030303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00B0F0"/>
        </a:buClr>
        <a:buFont typeface="Wingdings" panose="05000000000000000000" pitchFamily="2" charset="2"/>
        <a:buChar char="ü"/>
        <a:defRPr sz="2400" i="1" kern="1200">
          <a:solidFill>
            <a:schemeClr val="tx1"/>
          </a:solidFill>
          <a:latin typeface="Candara" panose="020E0502030303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ndara" panose="020E0502030303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0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7" Type="http://schemas.openxmlformats.org/officeDocument/2006/relationships/image" Target="../media/image39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tif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9">
            <a:extLst>
              <a:ext uri="{FF2B5EF4-FFF2-40B4-BE49-F238E27FC236}">
                <a16:creationId xmlns:a16="http://schemas.microsoft.com/office/drawing/2014/main" id="{C485E4D3-5A0F-41C8-9EBF-AC58BEC2C1C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344" y="202436"/>
            <a:ext cx="2096044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63E36BEB-4D35-4FC1-ACE1-3A006523EB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79308" y="2498500"/>
            <a:ext cx="8821550" cy="1382385"/>
          </a:xfrm>
          <a:ln w="28575">
            <a:solidFill>
              <a:srgbClr val="0000FF"/>
            </a:solidFill>
          </a:ln>
          <a:effectLst/>
        </p:spPr>
        <p:txBody>
          <a:bodyPr tIns="0" bIns="0">
            <a:noAutofit/>
          </a:bodyPr>
          <a:lstStyle/>
          <a:p>
            <a:r>
              <a:rPr lang="fr-FR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Fibres optiques et instrumentation</a:t>
            </a:r>
            <a:br>
              <a:rPr lang="fr-FR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fr-FR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Quelles propriétés ? Pour quelles fonctions ?</a:t>
            </a:r>
          </a:p>
        </p:txBody>
      </p:sp>
      <p:sp>
        <p:nvSpPr>
          <p:cNvPr id="9" name="Sous-titre 2">
            <a:extLst>
              <a:ext uri="{FF2B5EF4-FFF2-40B4-BE49-F238E27FC236}">
                <a16:creationId xmlns:a16="http://schemas.microsoft.com/office/drawing/2014/main" id="{8322F586-A84E-4DC0-9BA6-66AC1672F15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89483" y="4201993"/>
            <a:ext cx="10813033" cy="528464"/>
          </a:xfrm>
        </p:spPr>
        <p:txBody>
          <a:bodyPr>
            <a:normAutofit/>
          </a:bodyPr>
          <a:lstStyle/>
          <a:p>
            <a:r>
              <a:rPr lang="fr-FR" sz="2000" dirty="0">
                <a:solidFill>
                  <a:schemeClr val="tx1"/>
                </a:solidFill>
              </a:rPr>
              <a:t>Michel LEQUIME</a:t>
            </a:r>
            <a:endParaRPr lang="fr-FR" sz="2000" b="0" dirty="0">
              <a:solidFill>
                <a:schemeClr val="tx1"/>
              </a:solidFill>
            </a:endParaRPr>
          </a:p>
        </p:txBody>
      </p:sp>
      <p:sp>
        <p:nvSpPr>
          <p:cNvPr id="10" name="Sous-titre 2">
            <a:extLst>
              <a:ext uri="{FF2B5EF4-FFF2-40B4-BE49-F238E27FC236}">
                <a16:creationId xmlns:a16="http://schemas.microsoft.com/office/drawing/2014/main" id="{8322F586-A84E-4DC0-9BA6-66AC1672F154}"/>
              </a:ext>
            </a:extLst>
          </p:cNvPr>
          <p:cNvSpPr txBox="1">
            <a:spLocks/>
          </p:cNvSpPr>
          <p:nvPr/>
        </p:nvSpPr>
        <p:spPr>
          <a:xfrm>
            <a:off x="551384" y="1844824"/>
            <a:ext cx="10813033" cy="528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b="1" i="1" kern="1200">
                <a:solidFill>
                  <a:srgbClr val="FF0000"/>
                </a:solidFill>
                <a:latin typeface="Candara" panose="020E0502030303020204" pitchFamily="34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rgbClr val="0000FF"/>
              </a:buClr>
              <a:buFont typeface="Wingdings" panose="05000000000000000000" pitchFamily="2" charset="2"/>
              <a:buNone/>
              <a:defRPr sz="2800" b="1" i="1" kern="1200">
                <a:solidFill>
                  <a:schemeClr val="tx1">
                    <a:tint val="75000"/>
                  </a:schemeClr>
                </a:solidFill>
                <a:latin typeface="Candara" panose="020E0502030303020204" pitchFamily="34" charset="0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panose="05000000000000000000" pitchFamily="2" charset="2"/>
              <a:buNone/>
              <a:defRPr sz="2400" i="1" kern="1200">
                <a:solidFill>
                  <a:schemeClr val="tx1">
                    <a:tint val="75000"/>
                  </a:schemeClr>
                </a:solidFill>
                <a:latin typeface="Candara" panose="020E0502030303020204" pitchFamily="34" charset="0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Candara" panose="020E0502030303020204" pitchFamily="34" charset="0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>
                <a:solidFill>
                  <a:schemeClr val="tx1"/>
                </a:solidFill>
              </a:rPr>
              <a:t>Journée Thématique Fibres Optiques, Toulouse, 28 juin 2023 </a:t>
            </a:r>
            <a:endParaRPr lang="fr-FR" b="0" dirty="0">
              <a:solidFill>
                <a:schemeClr val="tx1"/>
              </a:solidFill>
            </a:endParaRP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E5E8CF98-B221-6746-29D8-548D50DF3B9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440" y="5742757"/>
            <a:ext cx="2100582" cy="720000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BD23507B-CF8B-E941-9B15-1834FF1CF79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47" r="32422"/>
          <a:stretch/>
        </p:blipFill>
        <p:spPr>
          <a:xfrm>
            <a:off x="9227898" y="201024"/>
            <a:ext cx="1080000" cy="1080000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DB892797-F4B3-6BEF-0471-B9443A0AE5D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9409" t="20711" r="40426" b="10770"/>
          <a:stretch/>
        </p:blipFill>
        <p:spPr>
          <a:xfrm>
            <a:off x="5730083" y="5737077"/>
            <a:ext cx="720000" cy="720000"/>
          </a:xfrm>
          <a:prstGeom prst="rect">
            <a:avLst/>
          </a:prstGeom>
        </p:spPr>
      </p:pic>
      <p:pic>
        <p:nvPicPr>
          <p:cNvPr id="1026" name="Picture 2" descr="Homepage COMET | Comet">
            <a:extLst>
              <a:ext uri="{FF2B5EF4-FFF2-40B4-BE49-F238E27FC236}">
                <a16:creationId xmlns:a16="http://schemas.microsoft.com/office/drawing/2014/main" id="{9203A0CF-F601-A235-B959-B6C730CF17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81223" y="227148"/>
            <a:ext cx="1447425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10C8C2BA-C280-40ED-B0F1-4421E046AB3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4144" y="5737077"/>
            <a:ext cx="1958826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1483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4336"/>
    </mc:Choice>
    <mc:Fallback xmlns="">
      <p:transition spd="slow" advTm="44336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06BB253-6307-49D7-B135-DCD4D40194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4800" dirty="0"/>
              <a:t>Fibres optiques monomodes</a:t>
            </a:r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CC494AD9-35A4-4243-8D83-376220C91E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548438"/>
            <a:ext cx="11327432" cy="4328834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</a:pPr>
            <a:r>
              <a:rPr lang="fr-FR" sz="2800" dirty="0"/>
              <a:t>Transport de flux</a:t>
            </a:r>
            <a:endParaRPr lang="fr-FR" sz="2800" i="1" dirty="0"/>
          </a:p>
          <a:p>
            <a:pPr lvl="1">
              <a:spcBef>
                <a:spcPts val="600"/>
              </a:spcBef>
            </a:pPr>
            <a:r>
              <a:rPr lang="fr-FR" sz="2400" dirty="0"/>
              <a:t>Source polychromatique spatialement cohérente</a:t>
            </a:r>
          </a:p>
          <a:p>
            <a:pPr lvl="2">
              <a:spcBef>
                <a:spcPts val="600"/>
              </a:spcBef>
            </a:pPr>
            <a:r>
              <a:rPr lang="fr-FR" dirty="0"/>
              <a:t>Source laser à super-continuum (450 nm – 2400 nm)</a:t>
            </a:r>
          </a:p>
          <a:p>
            <a:pPr lvl="3">
              <a:spcBef>
                <a:spcPts val="600"/>
              </a:spcBef>
            </a:pPr>
            <a:r>
              <a:rPr lang="fr-FR" dirty="0"/>
              <a:t>Fibre PCF</a:t>
            </a:r>
          </a:p>
          <a:p>
            <a:pPr lvl="3">
              <a:spcBef>
                <a:spcPts val="600"/>
              </a:spcBef>
            </a:pPr>
            <a:r>
              <a:rPr lang="fr-FR" dirty="0"/>
              <a:t>Attention à la tenue des connecteurs à la fluence laser si la source n’est pas filtrée</a:t>
            </a:r>
          </a:p>
          <a:p>
            <a:pPr lvl="3">
              <a:spcBef>
                <a:spcPts val="600"/>
              </a:spcBef>
            </a:pPr>
            <a:r>
              <a:rPr lang="fr-FR" dirty="0"/>
              <a:t>Problème de sécurité oculaire si la source n’est pas filtrée</a:t>
            </a:r>
          </a:p>
          <a:p>
            <a:pPr lvl="2">
              <a:spcBef>
                <a:spcPts val="600"/>
              </a:spcBef>
            </a:pPr>
            <a:r>
              <a:rPr lang="fr-FR" dirty="0"/>
              <a:t>Sources ASE</a:t>
            </a:r>
          </a:p>
          <a:p>
            <a:pPr lvl="3">
              <a:spcBef>
                <a:spcPts val="600"/>
              </a:spcBef>
            </a:pPr>
            <a:r>
              <a:rPr lang="fr-FR" dirty="0"/>
              <a:t>Sources à fibre dopée</a:t>
            </a:r>
          </a:p>
          <a:p>
            <a:pPr lvl="3">
              <a:spcBef>
                <a:spcPts val="600"/>
              </a:spcBef>
            </a:pPr>
            <a:r>
              <a:rPr lang="fr-FR" dirty="0"/>
              <a:t>Diodes super-luminescentes</a:t>
            </a:r>
          </a:p>
          <a:p>
            <a:pPr lvl="2">
              <a:spcBef>
                <a:spcPts val="600"/>
              </a:spcBef>
            </a:pPr>
            <a:r>
              <a:rPr lang="fr-FR" dirty="0"/>
              <a:t>Mêmes remarques/recommandations que pour le cas monochromatique</a:t>
            </a:r>
          </a:p>
        </p:txBody>
      </p:sp>
    </p:spTree>
    <p:extLst>
      <p:ext uri="{BB962C8B-B14F-4D97-AF65-F5344CB8AC3E}">
        <p14:creationId xmlns:p14="http://schemas.microsoft.com/office/powerpoint/2010/main" val="2945898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 bldLvl="5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06BB253-6307-49D7-B135-DCD4D40194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4800" dirty="0"/>
              <a:t>Fibres optiques monomodes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Espace réservé du contenu 2">
                <a:extLst>
                  <a:ext uri="{FF2B5EF4-FFF2-40B4-BE49-F238E27FC236}">
                    <a16:creationId xmlns:a16="http://schemas.microsoft.com/office/drawing/2014/main" id="{CC494AD9-35A4-4243-8D83-376220C91E4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48438"/>
                <a:ext cx="11327432" cy="3248714"/>
              </a:xfrm>
            </p:spPr>
            <p:txBody>
              <a:bodyPr>
                <a:no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fr-FR" sz="2800" dirty="0"/>
                  <a:t>Transport de flux</a:t>
                </a:r>
                <a:endParaRPr lang="fr-FR" dirty="0"/>
              </a:p>
              <a:p>
                <a:pPr lvl="1">
                  <a:spcBef>
                    <a:spcPts val="600"/>
                  </a:spcBef>
                </a:pPr>
                <a:r>
                  <a:rPr lang="fr-FR" dirty="0"/>
                  <a:t>Source polychromatique incohérente</a:t>
                </a:r>
              </a:p>
              <a:p>
                <a:pPr lvl="2">
                  <a:spcBef>
                    <a:spcPts val="600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fr-FR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lang="fr-FR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≪</m:t>
                    </m:r>
                    <m:r>
                      <a:rPr lang="fr-F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endParaRPr lang="fr-FR" dirty="0"/>
              </a:p>
              <a:p>
                <a:pPr lvl="2">
                  <a:spcBef>
                    <a:spcPts val="600"/>
                  </a:spcBef>
                </a:pPr>
                <a:r>
                  <a:rPr lang="fr-FR" dirty="0"/>
                  <a:t>Couplage direct optimal si celui-ci est possible</a:t>
                </a:r>
              </a:p>
              <a:p>
                <a:pPr lvl="2">
                  <a:spcBef>
                    <a:spcPts val="600"/>
                  </a:spcBef>
                </a:pPr>
                <a:r>
                  <a:rPr lang="fr-FR" dirty="0"/>
                  <a:t>Qualité optique du système de couplage sans grand impact</a:t>
                </a:r>
              </a:p>
              <a:p>
                <a:pPr lvl="3">
                  <a:spcBef>
                    <a:spcPts val="600"/>
                  </a:spcBef>
                </a:pPr>
                <a:r>
                  <a:rPr lang="fr-FR" dirty="0"/>
                  <a:t>Minimisation du nombre d’éléments optiques</a:t>
                </a:r>
              </a:p>
              <a:p>
                <a:pPr lvl="3">
                  <a:spcBef>
                    <a:spcPts val="600"/>
                  </a:spcBef>
                </a:pPr>
                <a:r>
                  <a:rPr lang="fr-FR" dirty="0"/>
                  <a:t>Eviter la présence d’obturation centrale</a:t>
                </a:r>
              </a:p>
              <a:p>
                <a:pPr lvl="2">
                  <a:spcBef>
                    <a:spcPts val="600"/>
                  </a:spcBef>
                </a:pPr>
                <a:r>
                  <a:rPr lang="fr-FR" dirty="0"/>
                  <a:t>Choix de sources de très forte luminance</a:t>
                </a:r>
              </a:p>
            </p:txBody>
          </p:sp>
        </mc:Choice>
        <mc:Fallback xmlns="">
          <p:sp>
            <p:nvSpPr>
              <p:cNvPr id="11" name="Espace réservé du contenu 2">
                <a:extLst>
                  <a:ext uri="{FF2B5EF4-FFF2-40B4-BE49-F238E27FC236}">
                    <a16:creationId xmlns:a16="http://schemas.microsoft.com/office/drawing/2014/main" id="{CC494AD9-35A4-4243-8D83-376220C91E4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48438"/>
                <a:ext cx="11327432" cy="3248714"/>
              </a:xfrm>
              <a:blipFill>
                <a:blip r:embed="rId2"/>
                <a:stretch>
                  <a:fillRect l="-915" t="-1689" b="-225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age 3">
            <a:extLst>
              <a:ext uri="{FF2B5EF4-FFF2-40B4-BE49-F238E27FC236}">
                <a16:creationId xmlns:a16="http://schemas.microsoft.com/office/drawing/2014/main" id="{324D926C-E6FF-4F80-A02D-3725BC8C9C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2509" y="4824000"/>
            <a:ext cx="2047347" cy="1368000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CAC822F2-446B-463B-A4F4-B55EBE63484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9" t="15625" r="2898" b="2900"/>
          <a:stretch/>
        </p:blipFill>
        <p:spPr>
          <a:xfrm>
            <a:off x="5807968" y="4824000"/>
            <a:ext cx="3106500" cy="136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81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 bldLvl="5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06BB253-6307-49D7-B135-DCD4D40194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4800" dirty="0"/>
              <a:t>Fibres optiques monomodes</a:t>
            </a:r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CC494AD9-35A4-4243-8D83-376220C91E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548438"/>
            <a:ext cx="11327432" cy="2600642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</a:pPr>
            <a:r>
              <a:rPr lang="fr-FR" sz="2800" dirty="0"/>
              <a:t>Filtrage spatial</a:t>
            </a:r>
            <a:endParaRPr lang="fr-FR" dirty="0"/>
          </a:p>
          <a:p>
            <a:pPr lvl="1">
              <a:spcBef>
                <a:spcPts val="600"/>
              </a:spcBef>
            </a:pPr>
            <a:r>
              <a:rPr lang="fr-FR" dirty="0"/>
              <a:t>Une fibre optique monomode est susceptible de réaliser toutes les fonctions habituellement dévolues à un trou de filtrage</a:t>
            </a:r>
          </a:p>
          <a:p>
            <a:pPr lvl="2">
              <a:spcBef>
                <a:spcPts val="600"/>
              </a:spcBef>
            </a:pPr>
            <a:r>
              <a:rPr lang="fr-FR" dirty="0"/>
              <a:t>Simplicité accrue de la mise en œuvre (liaison flexible entre sous-ensembles)</a:t>
            </a:r>
          </a:p>
          <a:p>
            <a:pPr lvl="2">
              <a:spcBef>
                <a:spcPts val="600"/>
              </a:spcBef>
            </a:pPr>
            <a:r>
              <a:rPr lang="fr-FR" dirty="0"/>
              <a:t>Fonction de transfert apodisée</a:t>
            </a:r>
          </a:p>
          <a:p>
            <a:pPr lvl="2">
              <a:spcBef>
                <a:spcPts val="600"/>
              </a:spcBef>
            </a:pPr>
            <a:r>
              <a:rPr lang="fr-FR" dirty="0"/>
              <a:t>Evaluation de l’efficacité de couplage en énergie par le calcul d’une intégrale de recouvrement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oneTexte 2">
                <a:extLst>
                  <a:ext uri="{FF2B5EF4-FFF2-40B4-BE49-F238E27FC236}">
                    <a16:creationId xmlns:a16="http://schemas.microsoft.com/office/drawing/2014/main" id="{5394408B-8602-4920-946D-7CC1703362B1}"/>
                  </a:ext>
                </a:extLst>
              </p:cNvPr>
              <p:cNvSpPr txBox="1"/>
              <p:nvPr/>
            </p:nvSpPr>
            <p:spPr>
              <a:xfrm>
                <a:off x="3957567" y="4581128"/>
                <a:ext cx="4326697" cy="81785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nary>
                                    <m:naryPr>
                                      <m:chr m:val="∬"/>
                                      <m:limLoc m:val="undOvr"/>
                                      <m:subHide m:val="on"/>
                                      <m:supHide m:val="on"/>
                                      <m:ctrlPr>
                                        <a:rPr lang="fr-FR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naryPr>
                                    <m:sub/>
                                    <m:sup/>
                                    <m:e>
                                      <m:sSub>
                                        <m:sSubPr>
                                          <m:ctrlPr>
                                            <a:rPr lang="fr-FR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fr-FR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ℰ</m:t>
                                          </m:r>
                                        </m:e>
                                        <m:sub>
                                          <m:r>
                                            <a:rPr lang="fr-FR" i="1">
                                              <a:latin typeface="Cambria Math" panose="02040503050406030204" pitchFamily="18" charset="0"/>
                                            </a:rPr>
                                            <m:t>𝑠</m:t>
                                          </m:r>
                                        </m:sub>
                                      </m:sSub>
                                      <m:d>
                                        <m:dPr>
                                          <m:ctrlPr>
                                            <a:rPr lang="fr-FR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fr-FR" i="1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  <m:r>
                                            <a:rPr lang="fr-FR" i="1">
                                              <a:latin typeface="Cambria Math" panose="02040503050406030204" pitchFamily="18" charset="0"/>
                                            </a:rPr>
                                            <m:t>,</m:t>
                                          </m:r>
                                          <m:r>
                                            <a:rPr lang="fr-FR" i="1">
                                              <a:latin typeface="Cambria Math" panose="02040503050406030204" pitchFamily="18" charset="0"/>
                                            </a:rPr>
                                            <m:t>𝑦</m:t>
                                          </m:r>
                                        </m:e>
                                      </m:d>
                                      <m:sSubSup>
                                        <m:sSubSupPr>
                                          <m:ctrlPr>
                                            <a:rPr lang="fr-FR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fr-FR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ℰ</m:t>
                                          </m:r>
                                        </m:e>
                                        <m:sub>
                                          <m:r>
                                            <a:rPr lang="fr-FR" i="1">
                                              <a:latin typeface="Cambria Math" panose="02040503050406030204" pitchFamily="18" charset="0"/>
                                            </a:rPr>
                                            <m:t>𝑓</m:t>
                                          </m:r>
                                        </m:sub>
                                        <m:sup>
                                          <m:r>
                                            <a:rPr lang="fr-FR" i="1">
                                              <a:latin typeface="Cambria Math" panose="02040503050406030204" pitchFamily="18" charset="0"/>
                                            </a:rPr>
                                            <m:t>∗</m:t>
                                          </m:r>
                                        </m:sup>
                                      </m:sSubSup>
                                      <m:d>
                                        <m:dPr>
                                          <m:ctrlPr>
                                            <a:rPr lang="fr-FR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fr-FR" i="1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  <m:r>
                                            <a:rPr lang="fr-FR" i="1">
                                              <a:latin typeface="Cambria Math" panose="02040503050406030204" pitchFamily="18" charset="0"/>
                                            </a:rPr>
                                            <m:t>,</m:t>
                                          </m:r>
                                          <m:r>
                                            <a:rPr lang="fr-FR" i="1">
                                              <a:latin typeface="Cambria Math" panose="02040503050406030204" pitchFamily="18" charset="0"/>
                                            </a:rPr>
                                            <m:t>𝑦</m:t>
                                          </m:r>
                                        </m:e>
                                      </m:d>
                                      <m:r>
                                        <a:rPr lang="fr-FR" i="1">
                                          <a:latin typeface="Cambria Math" panose="02040503050406030204" pitchFamily="18" charset="0"/>
                                        </a:rPr>
                                        <m:t>𝑑𝑥𝑑𝑦</m:t>
                                      </m:r>
                                    </m:e>
                                  </m:nary>
                                </m:e>
                              </m:d>
                            </m:e>
                            <m:sup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nary>
                            <m:naryPr>
                              <m:chr m:val="∬"/>
                              <m:limLoc m:val="undOvr"/>
                              <m:subHide m:val="on"/>
                              <m:supHide m:val="on"/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sSup>
                                <m:sSupPr>
                                  <m:ctrlPr>
                                    <a:rPr lang="fr-FR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begChr m:val="|"/>
                                      <m:endChr m:val="|"/>
                                      <m:ctrlPr>
                                        <a:rPr lang="fr-FR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fr-FR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fr-FR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ℰ</m:t>
                                          </m:r>
                                        </m:e>
                                        <m:sub>
                                          <m:r>
                                            <a:rPr lang="fr-FR" i="1">
                                              <a:latin typeface="Cambria Math" panose="02040503050406030204" pitchFamily="18" charset="0"/>
                                            </a:rPr>
                                            <m:t>𝑠</m:t>
                                          </m:r>
                                        </m:sub>
                                      </m:sSub>
                                      <m:d>
                                        <m:dPr>
                                          <m:ctrlPr>
                                            <a:rPr lang="fr-FR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fr-FR" i="1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  <m:r>
                                            <a:rPr lang="fr-FR" i="1">
                                              <a:latin typeface="Cambria Math" panose="02040503050406030204" pitchFamily="18" charset="0"/>
                                            </a:rPr>
                                            <m:t>,</m:t>
                                          </m:r>
                                          <m:r>
                                            <a:rPr lang="fr-FR" i="1">
                                              <a:latin typeface="Cambria Math" panose="02040503050406030204" pitchFamily="18" charset="0"/>
                                            </a:rPr>
                                            <m:t>𝑦</m:t>
                                          </m:r>
                                        </m:e>
                                      </m:d>
                                    </m:e>
                                  </m:d>
                                </m:e>
                                <m:sup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𝑑𝑥𝑑𝑦</m:t>
                              </m:r>
                            </m:e>
                          </m:nary>
                          <m:r>
                            <a:rPr lang="fr-FR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nary>
                            <m:naryPr>
                              <m:chr m:val="∬"/>
                              <m:limLoc m:val="undOvr"/>
                              <m:subHide m:val="on"/>
                              <m:supHide m:val="on"/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sSup>
                                <m:sSupPr>
                                  <m:ctrlPr>
                                    <a:rPr lang="fr-FR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begChr m:val="|"/>
                                      <m:endChr m:val="|"/>
                                      <m:ctrlPr>
                                        <a:rPr lang="fr-FR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fr-FR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fr-FR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ℰ</m:t>
                                          </m:r>
                                        </m:e>
                                        <m:sub>
                                          <m:r>
                                            <a:rPr lang="fr-FR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𝑓</m:t>
                                          </m:r>
                                        </m:sub>
                                      </m:sSub>
                                      <m:d>
                                        <m:dPr>
                                          <m:ctrlPr>
                                            <a:rPr lang="fr-FR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fr-FR" i="1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  <m:r>
                                            <a:rPr lang="fr-FR" i="1">
                                              <a:latin typeface="Cambria Math" panose="02040503050406030204" pitchFamily="18" charset="0"/>
                                            </a:rPr>
                                            <m:t>,</m:t>
                                          </m:r>
                                          <m:r>
                                            <a:rPr lang="fr-FR" i="1">
                                              <a:latin typeface="Cambria Math" panose="02040503050406030204" pitchFamily="18" charset="0"/>
                                            </a:rPr>
                                            <m:t>𝑦</m:t>
                                          </m:r>
                                        </m:e>
                                      </m:d>
                                    </m:e>
                                  </m:d>
                                </m:e>
                                <m:sup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𝑑𝑥𝑑𝑦</m:t>
                              </m:r>
                            </m:e>
                          </m:nary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3" name="ZoneTexte 2">
                <a:extLst>
                  <a:ext uri="{FF2B5EF4-FFF2-40B4-BE49-F238E27FC236}">
                    <a16:creationId xmlns:a16="http://schemas.microsoft.com/office/drawing/2014/main" id="{5394408B-8602-4920-946D-7CC1703362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7567" y="4581128"/>
                <a:ext cx="4326697" cy="817853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25705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 bldLvl="5"/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06BB253-6307-49D7-B135-DCD4D40194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4800" dirty="0"/>
              <a:t>Fibres optiques monomodes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Espace réservé du contenu 2">
                <a:extLst>
                  <a:ext uri="{FF2B5EF4-FFF2-40B4-BE49-F238E27FC236}">
                    <a16:creationId xmlns:a16="http://schemas.microsoft.com/office/drawing/2014/main" id="{CC494AD9-35A4-4243-8D83-376220C91E4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48438"/>
                <a:ext cx="11327432" cy="1736546"/>
              </a:xfrm>
            </p:spPr>
            <p:txBody>
              <a:bodyPr>
                <a:no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fr-FR" sz="2800" dirty="0"/>
                  <a:t>Collimation</a:t>
                </a:r>
                <a:endParaRPr lang="fr-FR" dirty="0"/>
              </a:p>
              <a:p>
                <a:pPr lvl="1">
                  <a:spcBef>
                    <a:spcPts val="600"/>
                  </a:spcBef>
                </a:pPr>
                <a:r>
                  <a:rPr lang="fr-FR" dirty="0"/>
                  <a:t>Fibre optique monomode placée au foyer objet d’une lentille de focale </a:t>
                </a:r>
                <a14:m>
                  <m:oMath xmlns:m="http://schemas.openxmlformats.org/officeDocument/2006/math">
                    <m:r>
                      <a:rPr lang="fr-FR" b="0" i="1" smtClean="0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endParaRPr lang="fr-FR" b="0" dirty="0"/>
              </a:p>
              <a:p>
                <a:pPr lvl="2">
                  <a:spcBef>
                    <a:spcPts val="600"/>
                  </a:spcBef>
                </a:pPr>
                <a:r>
                  <a:rPr lang="fr-FR" dirty="0"/>
                  <a:t>Formalisme de propagation des faisceaux gaussiens</a:t>
                </a:r>
              </a:p>
              <a:p>
                <a:pPr lvl="2">
                  <a:spcBef>
                    <a:spcPts val="600"/>
                  </a:spcBef>
                </a:pPr>
                <a:r>
                  <a:rPr lang="fr-FR" dirty="0" err="1"/>
                  <a:t>Waist</a:t>
                </a:r>
                <a:r>
                  <a:rPr lang="fr-FR" dirty="0"/>
                  <a:t> image situé au foyer image de la lentille</a:t>
                </a:r>
              </a:p>
            </p:txBody>
          </p:sp>
        </mc:Choice>
        <mc:Fallback xmlns="">
          <p:sp>
            <p:nvSpPr>
              <p:cNvPr id="11" name="Espace réservé du contenu 2">
                <a:extLst>
                  <a:ext uri="{FF2B5EF4-FFF2-40B4-BE49-F238E27FC236}">
                    <a16:creationId xmlns:a16="http://schemas.microsoft.com/office/drawing/2014/main" id="{CC494AD9-35A4-4243-8D83-376220C91E4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48438"/>
                <a:ext cx="11327432" cy="1736546"/>
              </a:xfrm>
              <a:blipFill>
                <a:blip r:embed="rId2"/>
                <a:stretch>
                  <a:fillRect l="-915" t="-3158" b="-561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ZoneTexte 2">
                <a:extLst>
                  <a:ext uri="{FF2B5EF4-FFF2-40B4-BE49-F238E27FC236}">
                    <a16:creationId xmlns:a16="http://schemas.microsoft.com/office/drawing/2014/main" id="{5394408B-8602-4920-946D-7CC1703362B1}"/>
                  </a:ext>
                </a:extLst>
              </p:cNvPr>
              <p:cNvSpPr txBox="1"/>
              <p:nvPr/>
            </p:nvSpPr>
            <p:spPr>
              <a:xfrm>
                <a:off x="1991544" y="3444517"/>
                <a:ext cx="1764778" cy="57304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𝜃</m:t>
                      </m:r>
                      <m:r>
                        <a:rPr lang="fr-FR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</m:t>
                      </m:r>
                      <m:f>
                        <m:fPr>
                          <m:ctrlP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num>
                        <m:den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sSub>
                            <m:sSub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3" name="ZoneTexte 2">
                <a:extLst>
                  <a:ext uri="{FF2B5EF4-FFF2-40B4-BE49-F238E27FC236}">
                    <a16:creationId xmlns:a16="http://schemas.microsoft.com/office/drawing/2014/main" id="{5394408B-8602-4920-946D-7CC1703362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91544" y="3444517"/>
                <a:ext cx="1764778" cy="57304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>
                <a:extLst>
                  <a:ext uri="{FF2B5EF4-FFF2-40B4-BE49-F238E27FC236}">
                    <a16:creationId xmlns:a16="http://schemas.microsoft.com/office/drawing/2014/main" id="{011C0E27-8A86-4C96-A6CF-5147869CBB5E}"/>
                  </a:ext>
                </a:extLst>
              </p:cNvPr>
              <p:cNvSpPr txBox="1"/>
              <p:nvPr/>
            </p:nvSpPr>
            <p:spPr>
              <a:xfrm>
                <a:off x="4367808" y="3429000"/>
                <a:ext cx="1552541" cy="60407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num>
                        <m:den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sSub>
                            <m:sSub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𝑓</m:t>
                              </m:r>
                            </m:sub>
                          </m:sSub>
                        </m:den>
                      </m:f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5" name="ZoneTexte 4">
                <a:extLst>
                  <a:ext uri="{FF2B5EF4-FFF2-40B4-BE49-F238E27FC236}">
                    <a16:creationId xmlns:a16="http://schemas.microsoft.com/office/drawing/2014/main" id="{011C0E27-8A86-4C96-A6CF-5147869CBB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67808" y="3429000"/>
                <a:ext cx="1552541" cy="60407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Espace réservé du contenu 2">
            <a:extLst>
              <a:ext uri="{FF2B5EF4-FFF2-40B4-BE49-F238E27FC236}">
                <a16:creationId xmlns:a16="http://schemas.microsoft.com/office/drawing/2014/main" id="{5327B424-7747-4615-9062-8C1D929D6B27}"/>
              </a:ext>
            </a:extLst>
          </p:cNvPr>
          <p:cNvSpPr txBox="1">
            <a:spLocks/>
          </p:cNvSpPr>
          <p:nvPr/>
        </p:nvSpPr>
        <p:spPr>
          <a:xfrm>
            <a:off x="457200" y="4177092"/>
            <a:ext cx="11327432" cy="17365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457200" indent="-45720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2800" b="1" kern="1200">
                <a:solidFill>
                  <a:srgbClr val="FF0000"/>
                </a:solidFill>
                <a:latin typeface="Candara" panose="020E0502030303020204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rgbClr val="0000FF"/>
              </a:buClr>
              <a:buFont typeface="Arial" panose="020B0604020202020204" pitchFamily="34" charset="0"/>
              <a:buChar char="•"/>
              <a:defRPr sz="2400" b="1" i="1" kern="1200">
                <a:solidFill>
                  <a:schemeClr val="tx1"/>
                </a:solidFill>
                <a:latin typeface="Candara" panose="020E0502030303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panose="05000000000000000000" pitchFamily="2" charset="2"/>
              <a:buChar char="ü"/>
              <a:defRPr sz="2000" i="1" kern="1200">
                <a:solidFill>
                  <a:schemeClr val="tx1"/>
                </a:solidFill>
                <a:latin typeface="Candara" panose="020E0502030303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andara" panose="020E0502030303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spcBef>
                <a:spcPts val="600"/>
              </a:spcBef>
            </a:pPr>
            <a:r>
              <a:rPr lang="fr-FR" dirty="0"/>
              <a:t>Application numérique</a:t>
            </a:r>
            <a:endParaRPr lang="fr-FR" b="0" dirty="0"/>
          </a:p>
          <a:p>
            <a:pPr lvl="2">
              <a:spcBef>
                <a:spcPts val="600"/>
              </a:spcBef>
            </a:pPr>
            <a:r>
              <a:rPr lang="fr-FR" dirty="0"/>
              <a:t>Fibre monomode : rayon modal 2.5 µm @ 1000 nm</a:t>
            </a:r>
          </a:p>
          <a:p>
            <a:pPr lvl="2">
              <a:spcBef>
                <a:spcPts val="600"/>
              </a:spcBef>
            </a:pPr>
            <a:r>
              <a:rPr lang="fr-FR" dirty="0"/>
              <a:t>Focale 7 mm</a:t>
            </a:r>
          </a:p>
          <a:p>
            <a:pPr lvl="2">
              <a:spcBef>
                <a:spcPts val="600"/>
              </a:spcBef>
            </a:pPr>
            <a:r>
              <a:rPr lang="fr-FR" dirty="0" err="1"/>
              <a:t>Waist</a:t>
            </a:r>
            <a:r>
              <a:rPr lang="fr-FR" dirty="0"/>
              <a:t> image 0.9 µm – Divergence 0.4 </a:t>
            </a:r>
            <a:r>
              <a:rPr lang="fr-FR" dirty="0" err="1"/>
              <a:t>mrads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92971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 bldLvl="5"/>
      <p:bldP spid="3" grpId="0"/>
      <p:bldP spid="5" grpId="0"/>
      <p:bldP spid="6" grpId="0" build="p" bldLvl="5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06BB253-6307-49D7-B135-DCD4D40194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4800" dirty="0"/>
              <a:t>Fibres optiques monomodes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Espace réservé du contenu 2">
                <a:extLst>
                  <a:ext uri="{FF2B5EF4-FFF2-40B4-BE49-F238E27FC236}">
                    <a16:creationId xmlns:a16="http://schemas.microsoft.com/office/drawing/2014/main" id="{CC494AD9-35A4-4243-8D83-376220C91E4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48438"/>
                <a:ext cx="11327432" cy="4472850"/>
              </a:xfrm>
            </p:spPr>
            <p:txBody>
              <a:bodyPr>
                <a:no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fr-FR" sz="2800" dirty="0"/>
                  <a:t>Mesures</a:t>
                </a:r>
                <a:endParaRPr lang="fr-FR" dirty="0"/>
              </a:p>
              <a:p>
                <a:pPr lvl="1">
                  <a:spcBef>
                    <a:spcPts val="600"/>
                  </a:spcBef>
                </a:pPr>
                <a:r>
                  <a:rPr lang="fr-FR" dirty="0"/>
                  <a:t>Une fibre optique monomode de longueur </a:t>
                </a:r>
                <a14:m>
                  <m:oMath xmlns:m="http://schemas.openxmlformats.org/officeDocument/2006/math">
                    <m:r>
                      <a:rPr lang="fr-FR" b="0" i="1" smtClean="0">
                        <a:latin typeface="Cambria Math" panose="02040503050406030204" pitchFamily="18" charset="0"/>
                      </a:rPr>
                      <m:t>𝐿</m:t>
                    </m:r>
                  </m:oMath>
                </a14:m>
                <a:r>
                  <a:rPr lang="fr-FR" dirty="0"/>
                  <a:t> réalise un transport du champ électrique </a:t>
                </a:r>
                <a14:m>
                  <m:oMath xmlns:m="http://schemas.openxmlformats.org/officeDocument/2006/math">
                    <m:r>
                      <a:rPr lang="fr-F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ℰ</m:t>
                    </m:r>
                  </m:oMath>
                </a14:m>
                <a:r>
                  <a:rPr lang="fr-FR" dirty="0"/>
                  <a:t> sans modification significative de son module</a:t>
                </a:r>
              </a:p>
              <a:p>
                <a:pPr lvl="1">
                  <a:spcBef>
                    <a:spcPts val="600"/>
                  </a:spcBef>
                </a:pPr>
                <a:r>
                  <a:rPr lang="fr-FR" dirty="0"/>
                  <a:t>La phase du champ </a:t>
                </a:r>
                <a14:m>
                  <m:oMath xmlns:m="http://schemas.openxmlformats.org/officeDocument/2006/math">
                    <m:r>
                      <a:rPr lang="fr-F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fr-FR" dirty="0"/>
                  <a:t> est par contre affectée par ce transport</a:t>
                </a:r>
              </a:p>
              <a:p>
                <a:pPr marL="914400" lvl="2" indent="0">
                  <a:spcBef>
                    <a:spcPts val="600"/>
                  </a:spcBef>
                  <a:buNone/>
                </a:pPr>
                <a:r>
                  <a:rPr lang="fr-FR" dirty="0">
                    <a:ea typeface="Cambria Math" panose="02040503050406030204" pitchFamily="18" charset="0"/>
                  </a:rPr>
                  <a:t>		</a:t>
                </a:r>
                <a14:m>
                  <m:oMath xmlns:m="http://schemas.openxmlformats.org/officeDocument/2006/math">
                    <m:r>
                      <a:rPr lang="fr-FR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𝜙</m:t>
                    </m:r>
                    <m:r>
                      <a:rPr lang="fr-F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num>
                      <m:den>
                        <m: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den>
                    </m:f>
                    <m:r>
                      <a:rPr lang="fr-F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𝑛𝐿</m:t>
                    </m:r>
                  </m:oMath>
                </a14:m>
                <a:r>
                  <a:rPr lang="fr-FR" dirty="0"/>
                  <a:t>	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num>
                      <m:den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𝑑𝑇</m:t>
                        </m:r>
                      </m:den>
                    </m:f>
                    <m:r>
                      <a:rPr lang="fr-FR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num>
                      <m:den>
                        <m: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den>
                    </m:f>
                    <m:d>
                      <m:d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𝑑𝐿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𝑑𝑛</m:t>
                        </m:r>
                      </m:e>
                    </m:d>
                    <m:r>
                      <a:rPr lang="fr-F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f>
                      <m:fPr>
                        <m:ctrlP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num>
                      <m:den>
                        <m: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den>
                    </m:f>
                    <m:d>
                      <m:dPr>
                        <m:ctrlP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</m:d>
                    <m:r>
                      <a:rPr lang="fr-F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𝑛𝐿</m:t>
                    </m:r>
                  </m:oMath>
                </a14:m>
                <a:endParaRPr lang="fr-FR" dirty="0"/>
              </a:p>
              <a:p>
                <a:pPr marL="914400" lvl="2" indent="0">
                  <a:spcBef>
                    <a:spcPts val="600"/>
                  </a:spcBef>
                  <a:buNone/>
                </a:pPr>
                <a:r>
                  <a:rPr lang="fr-FR" dirty="0"/>
                  <a:t>		</a:t>
                </a:r>
                <a14:m>
                  <m:oMath xmlns:m="http://schemas.openxmlformats.org/officeDocument/2006/math">
                    <m:r>
                      <a:rPr lang="fr-FR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  <m:r>
                      <a:rPr lang="fr-F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=5×</m:t>
                    </m:r>
                    <m:sSup>
                      <m:sSupPr>
                        <m:ctrlP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−7</m:t>
                        </m:r>
                      </m:sup>
                    </m:sSup>
                    <m:sSup>
                      <m:sSupPr>
                        <m:ctrlP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  <m:r>
                          <m:rPr>
                            <m:sty m:val="p"/>
                          </m:rPr>
                          <a:rPr lang="fr-FR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C</m:t>
                        </m:r>
                      </m:e>
                      <m:sup>
                        <m: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fr-FR" dirty="0"/>
                  <a:t>	</a:t>
                </a:r>
                <a14:m>
                  <m:oMath xmlns:m="http://schemas.openxmlformats.org/officeDocument/2006/math">
                    <m:r>
                      <a:rPr lang="fr-FR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  <m:r>
                      <a:rPr lang="fr-F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=60×</m:t>
                    </m:r>
                    <m:sSup>
                      <m:sSupPr>
                        <m:ctrlP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−7</m:t>
                        </m:r>
                      </m:sup>
                    </m:sSup>
                    <m:sSup>
                      <m:sSupPr>
                        <m:ctrlP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  <m:r>
                          <m:rPr>
                            <m:sty m:val="p"/>
                          </m:rPr>
                          <a:rPr lang="fr-FR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C</m:t>
                        </m:r>
                      </m:e>
                      <m:sup>
                        <m: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endParaRPr lang="fr-FR" dirty="0"/>
              </a:p>
              <a:p>
                <a:pPr lvl="1">
                  <a:spcBef>
                    <a:spcPts val="600"/>
                  </a:spcBef>
                </a:pPr>
                <a:r>
                  <a:rPr lang="fr-FR" dirty="0"/>
                  <a:t>Application numérique</a:t>
                </a:r>
              </a:p>
              <a:p>
                <a:pPr lvl="2">
                  <a:spcBef>
                    <a:spcPts val="600"/>
                  </a:spcBef>
                </a:pPr>
                <a:r>
                  <a:rPr lang="fr-FR" dirty="0"/>
                  <a:t>Fibre de longueur 1 m – Variation de phase de 2</a:t>
                </a:r>
                <a14:m>
                  <m:oMath xmlns:m="http://schemas.openxmlformats.org/officeDocument/2006/math">
                    <m:r>
                      <a:rPr lang="fr-FR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fr-FR" dirty="0"/>
                  <a:t> pour une variation de température de 0,1°C</a:t>
                </a:r>
              </a:p>
              <a:p>
                <a:pPr lvl="1">
                  <a:spcBef>
                    <a:spcPts val="600"/>
                  </a:spcBef>
                </a:pPr>
                <a:r>
                  <a:rPr lang="fr-FR" dirty="0"/>
                  <a:t>Conséquence : Il est en pratique impossible de transporter la phase d’un champ complexe avec une fibre optique monomode</a:t>
                </a:r>
              </a:p>
            </p:txBody>
          </p:sp>
        </mc:Choice>
        <mc:Fallback xmlns="">
          <p:sp>
            <p:nvSpPr>
              <p:cNvPr id="11" name="Espace réservé du contenu 2">
                <a:extLst>
                  <a:ext uri="{FF2B5EF4-FFF2-40B4-BE49-F238E27FC236}">
                    <a16:creationId xmlns:a16="http://schemas.microsoft.com/office/drawing/2014/main" id="{CC494AD9-35A4-4243-8D83-376220C91E4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48438"/>
                <a:ext cx="11327432" cy="4472850"/>
              </a:xfrm>
              <a:blipFill>
                <a:blip r:embed="rId2"/>
                <a:stretch>
                  <a:fillRect l="-915" t="-122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66124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 bldLvl="5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06BB253-6307-49D7-B135-DCD4D40194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4800" dirty="0"/>
              <a:t>Fibres optiques monomodes</a:t>
            </a:r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CC494AD9-35A4-4243-8D83-376220C91E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548438"/>
            <a:ext cx="11327432" cy="114300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</a:pPr>
            <a:r>
              <a:rPr lang="fr-FR" sz="2800" dirty="0"/>
              <a:t>Capteur intrinsèque</a:t>
            </a:r>
            <a:endParaRPr lang="fr-FR" dirty="0"/>
          </a:p>
          <a:p>
            <a:pPr lvl="1">
              <a:spcBef>
                <a:spcPts val="600"/>
              </a:spcBef>
            </a:pPr>
            <a:r>
              <a:rPr lang="fr-FR" dirty="0"/>
              <a:t>Exemple : le FFPI (</a:t>
            </a:r>
            <a:r>
              <a:rPr lang="fr-FR" b="0" dirty="0" err="1"/>
              <a:t>Fiber</a:t>
            </a:r>
            <a:r>
              <a:rPr lang="fr-FR" b="0" dirty="0"/>
              <a:t> Fabry-</a:t>
            </a:r>
            <a:r>
              <a:rPr lang="fr-FR" b="0" dirty="0" err="1"/>
              <a:t>Perot</a:t>
            </a:r>
            <a:r>
              <a:rPr lang="fr-FR" b="0" dirty="0"/>
              <a:t> </a:t>
            </a:r>
            <a:r>
              <a:rPr lang="fr-FR" b="0" dirty="0" err="1"/>
              <a:t>Interferometer</a:t>
            </a:r>
            <a:r>
              <a:rPr lang="fr-FR" dirty="0"/>
              <a:t>)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EF516876-2EFB-4A00-933C-E488DDDEFE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8208" y="1455376"/>
            <a:ext cx="4104456" cy="1496920"/>
          </a:xfrm>
          <a:prstGeom prst="rect">
            <a:avLst/>
          </a:prstGeom>
        </p:spPr>
      </p:pic>
      <p:sp>
        <p:nvSpPr>
          <p:cNvPr id="6" name="Espace réservé du contenu 2">
            <a:extLst>
              <a:ext uri="{FF2B5EF4-FFF2-40B4-BE49-F238E27FC236}">
                <a16:creationId xmlns:a16="http://schemas.microsoft.com/office/drawing/2014/main" id="{4E8FD897-2713-4CF0-A709-6870BCF9D1D0}"/>
              </a:ext>
            </a:extLst>
          </p:cNvPr>
          <p:cNvSpPr txBox="1">
            <a:spLocks/>
          </p:cNvSpPr>
          <p:nvPr/>
        </p:nvSpPr>
        <p:spPr>
          <a:xfrm>
            <a:off x="457200" y="2838613"/>
            <a:ext cx="11327432" cy="347070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457200" indent="-45720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2800" b="1" kern="1200">
                <a:solidFill>
                  <a:srgbClr val="FF0000"/>
                </a:solidFill>
                <a:latin typeface="Candara" panose="020E0502030303020204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rgbClr val="0000FF"/>
              </a:buClr>
              <a:buFont typeface="Arial" panose="020B0604020202020204" pitchFamily="34" charset="0"/>
              <a:buChar char="•"/>
              <a:defRPr sz="2400" b="1" i="1" kern="1200">
                <a:solidFill>
                  <a:schemeClr val="tx1"/>
                </a:solidFill>
                <a:latin typeface="Candara" panose="020E0502030303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panose="05000000000000000000" pitchFamily="2" charset="2"/>
              <a:buChar char="ü"/>
              <a:defRPr sz="2000" i="1" kern="1200">
                <a:solidFill>
                  <a:schemeClr val="tx1"/>
                </a:solidFill>
                <a:latin typeface="Candara" panose="020E0502030303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andara" panose="020E0502030303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2">
              <a:spcBef>
                <a:spcPts val="600"/>
              </a:spcBef>
            </a:pPr>
            <a:r>
              <a:rPr lang="fr-FR" dirty="0"/>
              <a:t>Fonctionnement possible en transmission ou en réflexion (coupleur en Y)</a:t>
            </a:r>
          </a:p>
          <a:p>
            <a:pPr lvl="2">
              <a:spcBef>
                <a:spcPts val="600"/>
              </a:spcBef>
            </a:pPr>
            <a:r>
              <a:rPr lang="fr-FR" dirty="0"/>
              <a:t>La partie interférométrique du capteur est celle située entre les miroirs ; la ou les fibres optiques monomodes de liaison servent uniquement à un </a:t>
            </a:r>
            <a:r>
              <a:rPr lang="fr-FR" b="1" dirty="0"/>
              <a:t>transport de flux</a:t>
            </a:r>
          </a:p>
          <a:p>
            <a:pPr lvl="2">
              <a:spcBef>
                <a:spcPts val="600"/>
              </a:spcBef>
            </a:pPr>
            <a:r>
              <a:rPr lang="fr-FR" b="1" dirty="0"/>
              <a:t>Problème</a:t>
            </a:r>
            <a:r>
              <a:rPr lang="fr-FR" dirty="0"/>
              <a:t> : les variations de transmission de ces fibres de liaison peuvent être confondues avec des variations de température</a:t>
            </a:r>
          </a:p>
          <a:p>
            <a:pPr lvl="2">
              <a:spcBef>
                <a:spcPts val="600"/>
              </a:spcBef>
            </a:pPr>
            <a:r>
              <a:rPr lang="fr-FR" b="1" dirty="0"/>
              <a:t>Solution</a:t>
            </a:r>
            <a:r>
              <a:rPr lang="fr-FR" dirty="0"/>
              <a:t> : utiliser une source polychromatique dont la longueur de cohérence est plus faible que la différence de marche du capteur</a:t>
            </a:r>
          </a:p>
          <a:p>
            <a:pPr lvl="3">
              <a:spcBef>
                <a:spcPts val="600"/>
              </a:spcBef>
            </a:pPr>
            <a:r>
              <a:rPr lang="fr-FR" sz="1600" dirty="0"/>
              <a:t>La différence de marche est alors </a:t>
            </a:r>
            <a:r>
              <a:rPr lang="fr-FR" sz="1600" b="1" dirty="0"/>
              <a:t>codée dans le spectre </a:t>
            </a:r>
            <a:r>
              <a:rPr lang="fr-FR" sz="1600" dirty="0"/>
              <a:t>de la lumière transmise ou réfléchie</a:t>
            </a:r>
          </a:p>
          <a:p>
            <a:pPr lvl="3">
              <a:spcBef>
                <a:spcPts val="600"/>
              </a:spcBef>
            </a:pPr>
            <a:r>
              <a:rPr lang="fr-FR" sz="1600" dirty="0"/>
              <a:t>Mesure de la fréquence de modulation spectrale à l’aide d’un spectromètre ou d’un interféromètre de Michelson à balayage</a:t>
            </a:r>
          </a:p>
        </p:txBody>
      </p:sp>
    </p:spTree>
    <p:extLst>
      <p:ext uri="{BB962C8B-B14F-4D97-AF65-F5344CB8AC3E}">
        <p14:creationId xmlns:p14="http://schemas.microsoft.com/office/powerpoint/2010/main" val="1435551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 bldLvl="5"/>
      <p:bldP spid="6" grpId="0" build="p" bldLvl="5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06BB253-6307-49D7-B135-DCD4D40194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4800" dirty="0"/>
              <a:t>Fibres optiques monomodes</a:t>
            </a:r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CC494AD9-35A4-4243-8D83-376220C91E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548438"/>
            <a:ext cx="11327432" cy="1016466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</a:pPr>
            <a:r>
              <a:rPr lang="fr-FR" sz="2800" dirty="0"/>
              <a:t>Capteur extrinsèque</a:t>
            </a:r>
            <a:endParaRPr lang="fr-FR" dirty="0"/>
          </a:p>
          <a:p>
            <a:pPr lvl="1">
              <a:spcBef>
                <a:spcPts val="600"/>
              </a:spcBef>
            </a:pPr>
            <a:r>
              <a:rPr lang="fr-FR" dirty="0"/>
              <a:t>Exemple : le EFPI (</a:t>
            </a:r>
            <a:r>
              <a:rPr lang="fr-FR" b="0" dirty="0" err="1"/>
              <a:t>Extrinsic</a:t>
            </a:r>
            <a:r>
              <a:rPr lang="fr-FR" b="0" dirty="0"/>
              <a:t> Fabry-</a:t>
            </a:r>
            <a:r>
              <a:rPr lang="fr-FR" b="0" dirty="0" err="1"/>
              <a:t>Perot</a:t>
            </a:r>
            <a:r>
              <a:rPr lang="fr-FR" b="0" dirty="0"/>
              <a:t> </a:t>
            </a:r>
            <a:r>
              <a:rPr lang="fr-FR" b="0" dirty="0" err="1"/>
              <a:t>Interferometer</a:t>
            </a:r>
            <a:r>
              <a:rPr lang="fr-FR" dirty="0"/>
              <a:t>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Espace réservé du contenu 2">
                <a:extLst>
                  <a:ext uri="{FF2B5EF4-FFF2-40B4-BE49-F238E27FC236}">
                    <a16:creationId xmlns:a16="http://schemas.microsoft.com/office/drawing/2014/main" id="{4E8FD897-2713-4CF0-A709-6870BCF9D1D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35360" y="4509121"/>
                <a:ext cx="11327432" cy="172819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457200" indent="-457200" algn="l" defTabSz="914400" rtl="0" eaLnBrk="1" latinLnBrk="0" hangingPunct="1">
                  <a:spcBef>
                    <a:spcPct val="20000"/>
                  </a:spcBef>
                  <a:buFont typeface="Wingdings" panose="05000000000000000000" pitchFamily="2" charset="2"/>
                  <a:buChar char="§"/>
                  <a:defRPr sz="2800" b="1" kern="1200">
                    <a:solidFill>
                      <a:srgbClr val="FF0000"/>
                    </a:solidFill>
                    <a:latin typeface="Candara" panose="020E0502030303020204" pitchFamily="34" charset="0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Clr>
                    <a:srgbClr val="0000FF"/>
                  </a:buClr>
                  <a:buFont typeface="Arial" panose="020B0604020202020204" pitchFamily="34" charset="0"/>
                  <a:buChar char="•"/>
                  <a:defRPr sz="2400" b="1" i="1" kern="1200">
                    <a:solidFill>
                      <a:schemeClr val="tx1"/>
                    </a:solidFill>
                    <a:latin typeface="Candara" panose="020E0502030303020204" pitchFamily="34" charset="0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Clr>
                    <a:srgbClr val="00B0F0"/>
                  </a:buClr>
                  <a:buFont typeface="Wingdings" panose="05000000000000000000" pitchFamily="2" charset="2"/>
                  <a:buChar char="ü"/>
                  <a:defRPr sz="2000" i="1" kern="1200">
                    <a:solidFill>
                      <a:schemeClr val="tx1"/>
                    </a:solidFill>
                    <a:latin typeface="Candara" panose="020E0502030303020204" pitchFamily="34" charset="0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Candara" panose="020E0502030303020204" pitchFamily="34" charset="0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Wingdings" panose="05000000000000000000" pitchFamily="2" charset="2"/>
                  <a:buChar char="§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2">
                  <a:spcBef>
                    <a:spcPts val="600"/>
                  </a:spcBef>
                </a:pPr>
                <a:r>
                  <a:rPr lang="fr-FR" dirty="0"/>
                  <a:t>L’extrémité de la fibre optique monomode de liaison est non traitée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fr-FR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fr-F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4%</m:t>
                    </m:r>
                  </m:oMath>
                </a14:m>
                <a:r>
                  <a:rPr lang="fr-FR" dirty="0"/>
                  <a:t>)</a:t>
                </a:r>
              </a:p>
              <a:p>
                <a:pPr lvl="2">
                  <a:spcBef>
                    <a:spcPts val="600"/>
                  </a:spcBef>
                </a:pPr>
                <a:r>
                  <a:rPr lang="fr-FR" dirty="0"/>
                  <a:t>L’extrémité de la fibre optique placée en regard est métallisée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fr-FR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fr-F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95%</m:t>
                    </m:r>
                  </m:oMath>
                </a14:m>
                <a:r>
                  <a:rPr lang="fr-FR" b="1" dirty="0"/>
                  <a:t>)</a:t>
                </a:r>
              </a:p>
              <a:p>
                <a:pPr lvl="3">
                  <a:spcBef>
                    <a:spcPts val="600"/>
                  </a:spcBef>
                </a:pPr>
                <a:r>
                  <a:rPr lang="fr-FR" dirty="0"/>
                  <a:t>Le capillaire assure l’alignement</a:t>
                </a:r>
              </a:p>
              <a:p>
                <a:pPr lvl="3">
                  <a:spcBef>
                    <a:spcPts val="600"/>
                  </a:spcBef>
                </a:pPr>
                <a:r>
                  <a:rPr lang="fr-FR" dirty="0"/>
                  <a:t>Un ajustement de la distance </a:t>
                </a:r>
                <a14:m>
                  <m:oMath xmlns:m="http://schemas.openxmlformats.org/officeDocument/2006/math">
                    <m:r>
                      <a:rPr lang="fr-FR" b="0" i="1" smtClean="0">
                        <a:latin typeface="Cambria Math" panose="02040503050406030204" pitchFamily="18" charset="0"/>
                      </a:rPr>
                      <m:t>𝑑</m:t>
                    </m:r>
                  </m:oMath>
                </a14:m>
                <a:r>
                  <a:rPr lang="fr-FR" dirty="0"/>
                  <a:t> entre les deux fibres permet de maximiser le contraste des interférences</a:t>
                </a:r>
              </a:p>
            </p:txBody>
          </p:sp>
        </mc:Choice>
        <mc:Fallback xmlns="">
          <p:sp>
            <p:nvSpPr>
              <p:cNvPr id="6" name="Espace réservé du contenu 2">
                <a:extLst>
                  <a:ext uri="{FF2B5EF4-FFF2-40B4-BE49-F238E27FC236}">
                    <a16:creationId xmlns:a16="http://schemas.microsoft.com/office/drawing/2014/main" id="{4E8FD897-2713-4CF0-A709-6870BCF9D1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360" y="4509121"/>
                <a:ext cx="11327432" cy="1728192"/>
              </a:xfrm>
              <a:prstGeom prst="rect">
                <a:avLst/>
              </a:prstGeom>
              <a:blipFill>
                <a:blip r:embed="rId2"/>
                <a:stretch>
                  <a:fillRect t="-2120" b="-742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Image 7">
            <a:extLst>
              <a:ext uri="{FF2B5EF4-FFF2-40B4-BE49-F238E27FC236}">
                <a16:creationId xmlns:a16="http://schemas.microsoft.com/office/drawing/2014/main" id="{8E167556-6F75-4EFE-9219-F67DAFA71DB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128" y="2566353"/>
            <a:ext cx="2852541" cy="1800000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B6B1F679-CC7D-451F-A2AC-1DB266B2D08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3512" y="2596325"/>
            <a:ext cx="4580843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2286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 bldLvl="5"/>
      <p:bldP spid="6" grpId="0" build="p" bldLvl="5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06BB253-6307-49D7-B135-DCD4D40194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4800" dirty="0"/>
              <a:t>Fibres optiques monomodes</a:t>
            </a:r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CC494AD9-35A4-4243-8D83-376220C91E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548438"/>
            <a:ext cx="11327432" cy="1016466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</a:pPr>
            <a:r>
              <a:rPr lang="fr-FR" sz="2800" dirty="0"/>
              <a:t>Capteur extrinsèque</a:t>
            </a:r>
            <a:endParaRPr lang="fr-FR" dirty="0"/>
          </a:p>
          <a:p>
            <a:pPr lvl="1">
              <a:spcBef>
                <a:spcPts val="600"/>
              </a:spcBef>
            </a:pPr>
            <a:r>
              <a:rPr lang="fr-FR" dirty="0"/>
              <a:t>Exemple : le EFPI (</a:t>
            </a:r>
            <a:r>
              <a:rPr lang="fr-FR" b="0" dirty="0" err="1"/>
              <a:t>Extrinsic</a:t>
            </a:r>
            <a:r>
              <a:rPr lang="fr-FR" b="0" dirty="0"/>
              <a:t> Fabry-</a:t>
            </a:r>
            <a:r>
              <a:rPr lang="fr-FR" b="0" dirty="0" err="1"/>
              <a:t>Perot</a:t>
            </a:r>
            <a:r>
              <a:rPr lang="fr-FR" b="0" dirty="0"/>
              <a:t> </a:t>
            </a:r>
            <a:r>
              <a:rPr lang="fr-FR" b="0" dirty="0" err="1"/>
              <a:t>Interferometer</a:t>
            </a:r>
            <a:r>
              <a:rPr lang="fr-FR" dirty="0"/>
              <a:t>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Espace réservé du contenu 2">
                <a:extLst>
                  <a:ext uri="{FF2B5EF4-FFF2-40B4-BE49-F238E27FC236}">
                    <a16:creationId xmlns:a16="http://schemas.microsoft.com/office/drawing/2014/main" id="{4E8FD897-2713-4CF0-A709-6870BCF9D1D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35360" y="4509121"/>
                <a:ext cx="11327432" cy="1656183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457200" indent="-457200" algn="l" defTabSz="914400" rtl="0" eaLnBrk="1" latinLnBrk="0" hangingPunct="1">
                  <a:spcBef>
                    <a:spcPct val="20000"/>
                  </a:spcBef>
                  <a:buFont typeface="Wingdings" panose="05000000000000000000" pitchFamily="2" charset="2"/>
                  <a:buChar char="§"/>
                  <a:defRPr sz="2800" b="1" kern="1200">
                    <a:solidFill>
                      <a:srgbClr val="FF0000"/>
                    </a:solidFill>
                    <a:latin typeface="Candara" panose="020E0502030303020204" pitchFamily="34" charset="0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Clr>
                    <a:srgbClr val="0000FF"/>
                  </a:buClr>
                  <a:buFont typeface="Arial" panose="020B0604020202020204" pitchFamily="34" charset="0"/>
                  <a:buChar char="•"/>
                  <a:defRPr sz="2400" b="1" i="1" kern="1200">
                    <a:solidFill>
                      <a:schemeClr val="tx1"/>
                    </a:solidFill>
                    <a:latin typeface="Candara" panose="020E0502030303020204" pitchFamily="34" charset="0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Clr>
                    <a:srgbClr val="00B0F0"/>
                  </a:buClr>
                  <a:buFont typeface="Wingdings" panose="05000000000000000000" pitchFamily="2" charset="2"/>
                  <a:buChar char="ü"/>
                  <a:defRPr sz="2000" i="1" kern="1200">
                    <a:solidFill>
                      <a:schemeClr val="tx1"/>
                    </a:solidFill>
                    <a:latin typeface="Candara" panose="020E0502030303020204" pitchFamily="34" charset="0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Candara" panose="020E0502030303020204" pitchFamily="34" charset="0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Wingdings" panose="05000000000000000000" pitchFamily="2" charset="2"/>
                  <a:buChar char="§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2">
                  <a:spcBef>
                    <a:spcPts val="600"/>
                  </a:spcBef>
                </a:pPr>
                <a:r>
                  <a:rPr lang="fr-FR" dirty="0"/>
                  <a:t>Source polychromatique de longueur de cohérence faible devant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</m:oMath>
                </a14:m>
                <a:endParaRPr lang="fr-FR" dirty="0"/>
              </a:p>
              <a:p>
                <a:pPr lvl="2">
                  <a:spcBef>
                    <a:spcPts val="600"/>
                  </a:spcBef>
                </a:pPr>
                <a:r>
                  <a:rPr lang="fr-FR" dirty="0"/>
                  <a:t>Codage des interférences dans le spectre de la source</a:t>
                </a:r>
              </a:p>
              <a:p>
                <a:pPr lvl="2">
                  <a:spcBef>
                    <a:spcPts val="600"/>
                  </a:spcBef>
                </a:pPr>
                <a:r>
                  <a:rPr lang="fr-FR" dirty="0"/>
                  <a:t>Possibilité de transformer le capteur en capteur ponctuel de distance</a:t>
                </a:r>
              </a:p>
              <a:p>
                <a:pPr lvl="3">
                  <a:spcBef>
                    <a:spcPts val="600"/>
                  </a:spcBef>
                </a:pPr>
                <a:r>
                  <a:rPr lang="fr-FR" dirty="0"/>
                  <a:t>Emploi possible d’une fibre </a:t>
                </a:r>
                <a:r>
                  <a:rPr lang="fr-FR" dirty="0" err="1"/>
                  <a:t>momomode</a:t>
                </a:r>
                <a:r>
                  <a:rPr lang="fr-FR" dirty="0"/>
                  <a:t> à cœur expansé (</a:t>
                </a:r>
                <a:r>
                  <a:rPr lang="fr-FR" b="1" dirty="0" err="1"/>
                  <a:t>thermally</a:t>
                </a:r>
                <a:r>
                  <a:rPr lang="fr-FR" b="1" dirty="0"/>
                  <a:t> </a:t>
                </a:r>
                <a:r>
                  <a:rPr lang="fr-FR" b="1" dirty="0" err="1"/>
                  <a:t>expanded</a:t>
                </a:r>
                <a:r>
                  <a:rPr lang="fr-FR" b="1" dirty="0"/>
                  <a:t> </a:t>
                </a:r>
                <a:r>
                  <a:rPr lang="fr-FR" b="1" dirty="0" err="1"/>
                  <a:t>core</a:t>
                </a:r>
                <a:r>
                  <a:rPr lang="fr-FR" b="1" dirty="0"/>
                  <a:t> </a:t>
                </a:r>
                <a:r>
                  <a:rPr lang="fr-FR" b="1" dirty="0" err="1"/>
                  <a:t>fiber</a:t>
                </a:r>
                <a:r>
                  <a:rPr lang="fr-FR" dirty="0"/>
                  <a:t>)</a:t>
                </a:r>
              </a:p>
            </p:txBody>
          </p:sp>
        </mc:Choice>
        <mc:Fallback xmlns="">
          <p:sp>
            <p:nvSpPr>
              <p:cNvPr id="6" name="Espace réservé du contenu 2">
                <a:extLst>
                  <a:ext uri="{FF2B5EF4-FFF2-40B4-BE49-F238E27FC236}">
                    <a16:creationId xmlns:a16="http://schemas.microsoft.com/office/drawing/2014/main" id="{4E8FD897-2713-4CF0-A709-6870BCF9D1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360" y="4509121"/>
                <a:ext cx="11327432" cy="1656183"/>
              </a:xfrm>
              <a:prstGeom prst="rect">
                <a:avLst/>
              </a:prstGeom>
              <a:blipFill>
                <a:blip r:embed="rId2"/>
                <a:stretch>
                  <a:fillRect t="-221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ZoneTexte 2">
                <a:extLst>
                  <a:ext uri="{FF2B5EF4-FFF2-40B4-BE49-F238E27FC236}">
                    <a16:creationId xmlns:a16="http://schemas.microsoft.com/office/drawing/2014/main" id="{6445D5CB-969A-4F03-B7DB-FA4E162ACB95}"/>
                  </a:ext>
                </a:extLst>
              </p:cNvPr>
              <p:cNvSpPr txBox="1"/>
              <p:nvPr/>
            </p:nvSpPr>
            <p:spPr>
              <a:xfrm>
                <a:off x="1775520" y="3038895"/>
                <a:ext cx="2406363" cy="99623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𝑓</m:t>
                      </m:r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1+</m:t>
                          </m:r>
                          <m:sSup>
                            <m:sSup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fr-FR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fr-FR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𝜆</m:t>
                                      </m:r>
                                      <m:r>
                                        <a:rPr lang="fr-FR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𝑑</m:t>
                                      </m:r>
                                    </m:num>
                                    <m:den>
                                      <m:r>
                                        <a:rPr lang="fr-FR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𝜋</m:t>
                                      </m:r>
                                      <m:sSubSup>
                                        <m:sSubSupPr>
                                          <m:ctrlPr>
                                            <a:rPr lang="fr-FR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fr-FR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𝑤</m:t>
                                          </m:r>
                                        </m:e>
                                        <m:sub>
                                          <m:r>
                                            <a:rPr lang="fr-FR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sub>
                                        <m:sup>
                                          <m:r>
                                            <a:rPr lang="fr-FR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bSup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3" name="ZoneTexte 2">
                <a:extLst>
                  <a:ext uri="{FF2B5EF4-FFF2-40B4-BE49-F238E27FC236}">
                    <a16:creationId xmlns:a16="http://schemas.microsoft.com/office/drawing/2014/main" id="{6445D5CB-969A-4F03-B7DB-FA4E162ACB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75520" y="3038895"/>
                <a:ext cx="2406363" cy="99623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0525C027-F8F6-4754-AC3A-8722011BA8F7}"/>
                  </a:ext>
                </a:extLst>
              </p:cNvPr>
              <p:cNvSpPr txBox="1"/>
              <p:nvPr/>
            </p:nvSpPr>
            <p:spPr>
              <a:xfrm>
                <a:off x="5159896" y="3189354"/>
                <a:ext cx="76072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=2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0525C027-F8F6-4754-AC3A-8722011BA8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59896" y="3189354"/>
                <a:ext cx="760721" cy="276999"/>
              </a:xfrm>
              <a:prstGeom prst="rect">
                <a:avLst/>
              </a:prstGeom>
              <a:blipFill>
                <a:blip r:embed="rId4"/>
                <a:stretch>
                  <a:fillRect l="-6400" r="-6400" b="-652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Image 11">
            <a:extLst>
              <a:ext uri="{FF2B5EF4-FFF2-40B4-BE49-F238E27FC236}">
                <a16:creationId xmlns:a16="http://schemas.microsoft.com/office/drawing/2014/main" id="{A30AFAD5-6096-4A11-8095-A2B58CADC99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8048" y="2876186"/>
            <a:ext cx="5483234" cy="11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0264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5"/>
      <p:bldP spid="3" grpId="0"/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06BB253-6307-49D7-B135-DCD4D40194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4800" dirty="0"/>
              <a:t>Fibres optiques multimodes</a:t>
            </a:r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CC494AD9-35A4-4243-8D83-376220C91E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548438"/>
            <a:ext cx="11327432" cy="51241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</a:pPr>
            <a:r>
              <a:rPr lang="fr-FR" sz="2800" dirty="0"/>
              <a:t>MMF, </a:t>
            </a:r>
            <a:r>
              <a:rPr lang="fr-FR" sz="2800" i="1" dirty="0"/>
              <a:t>multimode </a:t>
            </a:r>
            <a:r>
              <a:rPr lang="fr-FR" sz="2800" i="1" dirty="0" err="1"/>
              <a:t>fiber</a:t>
            </a:r>
            <a:r>
              <a:rPr lang="fr-FR" sz="2800" i="1" dirty="0"/>
              <a:t> (SI or GI)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Espace réservé du contenu 2">
                <a:extLst>
                  <a:ext uri="{FF2B5EF4-FFF2-40B4-BE49-F238E27FC236}">
                    <a16:creationId xmlns:a16="http://schemas.microsoft.com/office/drawing/2014/main" id="{F619B1F2-B9EC-4EB2-AE3F-517A99CA0D7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90389" y="4509120"/>
                <a:ext cx="11327432" cy="122413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457200" indent="-457200" algn="l" defTabSz="914400" rtl="0" eaLnBrk="1" latinLnBrk="0" hangingPunct="1">
                  <a:spcBef>
                    <a:spcPct val="20000"/>
                  </a:spcBef>
                  <a:buFont typeface="Wingdings" panose="05000000000000000000" pitchFamily="2" charset="2"/>
                  <a:buChar char="§"/>
                  <a:defRPr sz="2800" b="1" kern="1200">
                    <a:solidFill>
                      <a:srgbClr val="FF0000"/>
                    </a:solidFill>
                    <a:latin typeface="Candara" panose="020E0502030303020204" pitchFamily="34" charset="0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Clr>
                    <a:srgbClr val="0000FF"/>
                  </a:buClr>
                  <a:buFont typeface="Arial" panose="020B0604020202020204" pitchFamily="34" charset="0"/>
                  <a:buChar char="•"/>
                  <a:defRPr sz="2400" b="1" i="1" kern="1200">
                    <a:solidFill>
                      <a:schemeClr val="tx1"/>
                    </a:solidFill>
                    <a:latin typeface="Candara" panose="020E0502030303020204" pitchFamily="34" charset="0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Clr>
                    <a:srgbClr val="00B0F0"/>
                  </a:buClr>
                  <a:buFont typeface="Wingdings" panose="05000000000000000000" pitchFamily="2" charset="2"/>
                  <a:buChar char="ü"/>
                  <a:defRPr sz="2000" i="1" kern="1200">
                    <a:solidFill>
                      <a:schemeClr val="tx1"/>
                    </a:solidFill>
                    <a:latin typeface="Candara" panose="020E0502030303020204" pitchFamily="34" charset="0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Candara" panose="020E0502030303020204" pitchFamily="34" charset="0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Wingdings" panose="05000000000000000000" pitchFamily="2" charset="2"/>
                  <a:buChar char="§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2">
                  <a:spcBef>
                    <a:spcPts val="1200"/>
                  </a:spcBef>
                </a:pPr>
                <a:r>
                  <a:rPr lang="fr-FR" dirty="0"/>
                  <a:t>Nombre de modes guidés</a:t>
                </a:r>
              </a:p>
              <a:p>
                <a:pPr marL="914400" lvl="2" indent="0">
                  <a:spcBef>
                    <a:spcPts val="1200"/>
                  </a:spcBef>
                  <a:buNone/>
                </a:pPr>
                <a:r>
                  <a:rPr lang="fr-FR" dirty="0"/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lang="fr-FR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  <m:sSup>
                      <m:sSupPr>
                        <m:ctrlP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fr-F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𝜋𝜅</m:t>
                    </m:r>
                    <m:sSup>
                      <m:sSupPr>
                        <m:ctrlP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fr-FR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NA</m:t>
                        </m:r>
                      </m:e>
                      <m:sup>
                        <m: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fr-FR" dirty="0"/>
                  <a:t>	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b="0" i="0" smtClean="0">
                        <a:latin typeface="Cambria Math" panose="02040503050406030204" pitchFamily="18" charset="0"/>
                      </a:rPr>
                      <m:t>NA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Sup>
                          <m:sSubSupPr>
                            <m:ctrlPr>
                              <a:rPr lang="fr-FR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𝑐𝑜𝑟𝑒</m:t>
                            </m:r>
                          </m:sub>
                          <m:sup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bSup>
                          <m:sSubSupPr>
                            <m:ctrlPr>
                              <a:rPr lang="fr-FR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𝑐𝑙𝑎𝑑𝑑𝑖𝑛𝑔</m:t>
                            </m:r>
                          </m:sub>
                          <m:sup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e>
                    </m:rad>
                  </m:oMath>
                </a14:m>
                <a:r>
                  <a:rPr lang="fr-FR" dirty="0"/>
                  <a:t>		</a:t>
                </a:r>
                <a14:m>
                  <m:oMath xmlns:m="http://schemas.openxmlformats.org/officeDocument/2006/math">
                    <m:r>
                      <a:rPr lang="fr-FR" i="1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=2</m:t>
                    </m:r>
                    <m:sSub>
                      <m:sSub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lang="fr-FR" b="0" i="1" smtClean="0"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e>
                      <m:sup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fr-FR" dirty="0"/>
              </a:p>
            </p:txBody>
          </p:sp>
        </mc:Choice>
        <mc:Fallback xmlns="">
          <p:sp>
            <p:nvSpPr>
              <p:cNvPr id="13" name="Espace réservé du contenu 2">
                <a:extLst>
                  <a:ext uri="{FF2B5EF4-FFF2-40B4-BE49-F238E27FC236}">
                    <a16:creationId xmlns:a16="http://schemas.microsoft.com/office/drawing/2014/main" id="{F619B1F2-B9EC-4EB2-AE3F-517A99CA0D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0389" y="4509120"/>
                <a:ext cx="11327432" cy="1224136"/>
              </a:xfrm>
              <a:prstGeom prst="rect">
                <a:avLst/>
              </a:prstGeom>
              <a:blipFill>
                <a:blip r:embed="rId2"/>
                <a:stretch>
                  <a:fillRect t="-30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Image 4">
            <a:extLst>
              <a:ext uri="{FF2B5EF4-FFF2-40B4-BE49-F238E27FC236}">
                <a16:creationId xmlns:a16="http://schemas.microsoft.com/office/drawing/2014/main" id="{FBBE7F29-16DA-4E0D-83C2-AD7D2E4CF5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" b="34088"/>
          <a:stretch/>
        </p:blipFill>
        <p:spPr>
          <a:xfrm>
            <a:off x="7328718" y="2060848"/>
            <a:ext cx="3951858" cy="2340000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A6EC4063-3AD6-4758-9C49-15EA2F8C4CF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739" b="409"/>
          <a:stretch/>
        </p:blipFill>
        <p:spPr>
          <a:xfrm>
            <a:off x="1775520" y="2684391"/>
            <a:ext cx="3943350" cy="1092914"/>
          </a:xfrm>
          <a:prstGeom prst="rect">
            <a:avLst/>
          </a:prstGeom>
        </p:spPr>
      </p:pic>
      <p:sp>
        <p:nvSpPr>
          <p:cNvPr id="9" name="Flèche : droite 8">
            <a:extLst>
              <a:ext uri="{FF2B5EF4-FFF2-40B4-BE49-F238E27FC236}">
                <a16:creationId xmlns:a16="http://schemas.microsoft.com/office/drawing/2014/main" id="{A40FDC0B-607A-4CC9-9789-5BFFF95A1A88}"/>
              </a:ext>
            </a:extLst>
          </p:cNvPr>
          <p:cNvSpPr/>
          <p:nvPr/>
        </p:nvSpPr>
        <p:spPr>
          <a:xfrm>
            <a:off x="5930376" y="2874123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ZoneTexte 13">
                <a:extLst>
                  <a:ext uri="{FF2B5EF4-FFF2-40B4-BE49-F238E27FC236}">
                    <a16:creationId xmlns:a16="http://schemas.microsoft.com/office/drawing/2014/main" id="{826B571D-9F3F-4C90-ACC9-F4ECB835CA02}"/>
                  </a:ext>
                </a:extLst>
              </p:cNvPr>
              <p:cNvSpPr txBox="1"/>
              <p:nvPr/>
            </p:nvSpPr>
            <p:spPr>
              <a:xfrm>
                <a:off x="11239902" y="2295639"/>
                <a:ext cx="61375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𝜅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4" name="ZoneTexte 13">
                <a:extLst>
                  <a:ext uri="{FF2B5EF4-FFF2-40B4-BE49-F238E27FC236}">
                    <a16:creationId xmlns:a16="http://schemas.microsoft.com/office/drawing/2014/main" id="{826B571D-9F3F-4C90-ACC9-F4ECB835CA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39902" y="2295639"/>
                <a:ext cx="613758" cy="276999"/>
              </a:xfrm>
              <a:prstGeom prst="rect">
                <a:avLst/>
              </a:prstGeom>
              <a:blipFill>
                <a:blip r:embed="rId4"/>
                <a:stretch>
                  <a:fillRect l="-5000" r="-9000" b="-666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ZoneTexte 14">
                <a:extLst>
                  <a:ext uri="{FF2B5EF4-FFF2-40B4-BE49-F238E27FC236}">
                    <a16:creationId xmlns:a16="http://schemas.microsoft.com/office/drawing/2014/main" id="{0969B549-66A7-4877-A26E-F971D9E4B30B}"/>
                  </a:ext>
                </a:extLst>
              </p:cNvPr>
              <p:cNvSpPr txBox="1"/>
              <p:nvPr/>
            </p:nvSpPr>
            <p:spPr>
              <a:xfrm>
                <a:off x="11272951" y="3415334"/>
                <a:ext cx="613758" cy="51860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𝜅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5" name="ZoneTexte 14">
                <a:extLst>
                  <a:ext uri="{FF2B5EF4-FFF2-40B4-BE49-F238E27FC236}">
                    <a16:creationId xmlns:a16="http://schemas.microsoft.com/office/drawing/2014/main" id="{0969B549-66A7-4877-A26E-F971D9E4B3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72951" y="3415334"/>
                <a:ext cx="613758" cy="51860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Espace réservé du contenu 2">
                <a:extLst>
                  <a:ext uri="{FF2B5EF4-FFF2-40B4-BE49-F238E27FC236}">
                    <a16:creationId xmlns:a16="http://schemas.microsoft.com/office/drawing/2014/main" id="{777B094B-D662-4ED4-AA56-70077226BF9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90389" y="5670513"/>
                <a:ext cx="11327432" cy="422783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457200" indent="-457200" algn="l" defTabSz="914400" rtl="0" eaLnBrk="1" latinLnBrk="0" hangingPunct="1">
                  <a:spcBef>
                    <a:spcPct val="20000"/>
                  </a:spcBef>
                  <a:buFont typeface="Wingdings" panose="05000000000000000000" pitchFamily="2" charset="2"/>
                  <a:buChar char="§"/>
                  <a:defRPr sz="2800" b="1" kern="1200">
                    <a:solidFill>
                      <a:srgbClr val="FF0000"/>
                    </a:solidFill>
                    <a:latin typeface="Candara" panose="020E0502030303020204" pitchFamily="34" charset="0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Clr>
                    <a:srgbClr val="0000FF"/>
                  </a:buClr>
                  <a:buFont typeface="Arial" panose="020B0604020202020204" pitchFamily="34" charset="0"/>
                  <a:buChar char="•"/>
                  <a:defRPr sz="2400" b="1" i="1" kern="1200">
                    <a:solidFill>
                      <a:schemeClr val="tx1"/>
                    </a:solidFill>
                    <a:latin typeface="Candara" panose="020E0502030303020204" pitchFamily="34" charset="0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Clr>
                    <a:srgbClr val="00B0F0"/>
                  </a:buClr>
                  <a:buFont typeface="Wingdings" panose="05000000000000000000" pitchFamily="2" charset="2"/>
                  <a:buChar char="ü"/>
                  <a:defRPr sz="2000" i="1" kern="1200">
                    <a:solidFill>
                      <a:schemeClr val="tx1"/>
                    </a:solidFill>
                    <a:latin typeface="Candara" panose="020E0502030303020204" pitchFamily="34" charset="0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Candara" panose="020E0502030303020204" pitchFamily="34" charset="0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Wingdings" panose="05000000000000000000" pitchFamily="2" charset="2"/>
                  <a:buChar char="§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2">
                  <a:spcBef>
                    <a:spcPts val="1200"/>
                  </a:spcBef>
                </a:pPr>
                <a:r>
                  <a:rPr lang="fr-FR" dirty="0"/>
                  <a:t>Application numérique : SI 50/125 NA 0.22  </a:t>
                </a:r>
                <a14:m>
                  <m:oMath xmlns:m="http://schemas.openxmlformats.org/officeDocument/2006/math">
                    <m:r>
                      <a:rPr lang="fr-FR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⟶</m:t>
                    </m:r>
                  </m:oMath>
                </a14:m>
                <a:r>
                  <a:rPr lang="fr-FR" dirty="0"/>
                  <a:t>  </a:t>
                </a:r>
                <a14:m>
                  <m:oMath xmlns:m="http://schemas.openxmlformats.org/officeDocument/2006/math">
                    <m:r>
                      <a:rPr lang="fr-FR" b="0" i="1" dirty="0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fr-FR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~600  @  </m:t>
                    </m:r>
                    <m:r>
                      <a:rPr lang="fr-FR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𝜆</m:t>
                    </m:r>
                    <m:r>
                      <a:rPr lang="fr-FR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=1µ</m:t>
                    </m:r>
                    <m:r>
                      <a:rPr lang="fr-FR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</m:oMath>
                </a14:m>
                <a:endParaRPr lang="fr-FR" dirty="0"/>
              </a:p>
            </p:txBody>
          </p:sp>
        </mc:Choice>
        <mc:Fallback xmlns="">
          <p:sp>
            <p:nvSpPr>
              <p:cNvPr id="20" name="Espace réservé du contenu 2">
                <a:extLst>
                  <a:ext uri="{FF2B5EF4-FFF2-40B4-BE49-F238E27FC236}">
                    <a16:creationId xmlns:a16="http://schemas.microsoft.com/office/drawing/2014/main" id="{777B094B-D662-4ED4-AA56-70077226BF9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0389" y="5670513"/>
                <a:ext cx="11327432" cy="422783"/>
              </a:xfrm>
              <a:prstGeom prst="rect">
                <a:avLst/>
              </a:prstGeom>
              <a:blipFill>
                <a:blip r:embed="rId6"/>
                <a:stretch>
                  <a:fillRect t="-7143" b="-1857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60287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 bldLvl="3"/>
      <p:bldP spid="13" grpId="0" build="p" bldLvl="3"/>
      <p:bldP spid="9" grpId="0" animBg="1"/>
      <p:bldP spid="14" grpId="0"/>
      <p:bldP spid="15" grpId="0"/>
      <p:bldP spid="20" grpId="0" build="p" bldLvl="3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06BB253-6307-49D7-B135-DCD4D40194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4800" dirty="0"/>
              <a:t>Fibres optiques multimodes</a:t>
            </a:r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CC494AD9-35A4-4243-8D83-376220C91E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548438"/>
            <a:ext cx="11471448" cy="4544858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</a:pPr>
            <a:r>
              <a:rPr lang="fr-FR" sz="2800" dirty="0"/>
              <a:t>Transport de flux</a:t>
            </a:r>
          </a:p>
          <a:p>
            <a:pPr lvl="1">
              <a:spcBef>
                <a:spcPts val="1200"/>
              </a:spcBef>
            </a:pPr>
            <a:r>
              <a:rPr lang="fr-FR" dirty="0"/>
              <a:t>A dimension de cœur équivalente, les fibres à saut d’indice doivent être privilégiées</a:t>
            </a:r>
          </a:p>
          <a:p>
            <a:pPr lvl="2">
              <a:spcBef>
                <a:spcPts val="1200"/>
              </a:spcBef>
            </a:pPr>
            <a:r>
              <a:rPr lang="fr-FR" i="1" dirty="0"/>
              <a:t>Gain d’un facteur 2 en étendue géométrique</a:t>
            </a:r>
          </a:p>
          <a:p>
            <a:pPr lvl="1">
              <a:spcBef>
                <a:spcPts val="1200"/>
              </a:spcBef>
            </a:pPr>
            <a:r>
              <a:rPr lang="fr-FR" dirty="0"/>
              <a:t>Champ proche, champ lointain</a:t>
            </a:r>
          </a:p>
          <a:p>
            <a:pPr lvl="2">
              <a:spcBef>
                <a:spcPts val="1200"/>
              </a:spcBef>
            </a:pPr>
            <a:r>
              <a:rPr lang="fr-FR" dirty="0"/>
              <a:t>Diaphragme de champ, diaphragme d’ouverture</a:t>
            </a:r>
          </a:p>
          <a:p>
            <a:pPr lvl="1">
              <a:spcBef>
                <a:spcPts val="1200"/>
              </a:spcBef>
            </a:pPr>
            <a:r>
              <a:rPr lang="fr-FR" dirty="0"/>
              <a:t>Il est très difficile d’exciter de manière équilibrée l’ensemble des modes susceptibles de se propager à l’intérieur d’une fibre optique multimode</a:t>
            </a:r>
          </a:p>
          <a:p>
            <a:pPr lvl="2">
              <a:spcBef>
                <a:spcPts val="1200"/>
              </a:spcBef>
            </a:pPr>
            <a:r>
              <a:rPr lang="fr-FR" i="1" dirty="0"/>
              <a:t>Cette excitation équilibrée conditionne l’obtention d’un profil stable et régulier, aussi bien en champ proche qu’en champ lointain</a:t>
            </a:r>
          </a:p>
          <a:p>
            <a:pPr lvl="2">
              <a:spcBef>
                <a:spcPts val="1200"/>
              </a:spcBef>
            </a:pPr>
            <a:r>
              <a:rPr lang="fr-FR" dirty="0"/>
              <a:t>Mélange de modes (mode mixer, mode </a:t>
            </a:r>
            <a:r>
              <a:rPr lang="fr-FR" dirty="0" err="1"/>
              <a:t>scrambler</a:t>
            </a:r>
            <a:r>
              <a:rPr lang="fr-FR" dirty="0"/>
              <a:t>)</a:t>
            </a:r>
            <a:endParaRPr lang="fr-FR" i="1" dirty="0"/>
          </a:p>
        </p:txBody>
      </p:sp>
    </p:spTree>
    <p:extLst>
      <p:ext uri="{BB962C8B-B14F-4D97-AF65-F5344CB8AC3E}">
        <p14:creationId xmlns:p14="http://schemas.microsoft.com/office/powerpoint/2010/main" val="3097777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 bldLvl="3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06BB253-6307-49D7-B135-DCD4D40194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4800" dirty="0"/>
              <a:t>Introduction</a:t>
            </a:r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CC494AD9-35A4-4243-8D83-376220C91E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548437"/>
            <a:ext cx="11327432" cy="4616867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</a:pPr>
            <a:r>
              <a:rPr lang="fr-FR" sz="2800" dirty="0"/>
              <a:t>Fibres optiques et instrumentation</a:t>
            </a:r>
            <a:endParaRPr lang="fr-FR" sz="2000" dirty="0"/>
          </a:p>
          <a:p>
            <a:pPr lvl="1">
              <a:spcBef>
                <a:spcPts val="1200"/>
              </a:spcBef>
            </a:pPr>
            <a:r>
              <a:rPr lang="fr-FR" sz="2400" dirty="0"/>
              <a:t>Grandes familles de fibres optiques</a:t>
            </a:r>
            <a:endParaRPr lang="fr-FR" dirty="0"/>
          </a:p>
          <a:p>
            <a:pPr lvl="2">
              <a:spcBef>
                <a:spcPts val="600"/>
              </a:spcBef>
            </a:pPr>
            <a:r>
              <a:rPr lang="fr-FR" sz="2000" dirty="0"/>
              <a:t>Fibres optiques monomodes</a:t>
            </a:r>
          </a:p>
          <a:p>
            <a:pPr lvl="3">
              <a:spcBef>
                <a:spcPts val="300"/>
              </a:spcBef>
            </a:pPr>
            <a:r>
              <a:rPr lang="fr-FR" dirty="0"/>
              <a:t>SMF, </a:t>
            </a:r>
            <a:r>
              <a:rPr lang="fr-FR" i="1" dirty="0"/>
              <a:t>Single mode </a:t>
            </a:r>
            <a:r>
              <a:rPr lang="fr-FR" i="1" dirty="0" err="1"/>
              <a:t>Fiber</a:t>
            </a:r>
            <a:endParaRPr lang="fr-FR" i="1" dirty="0"/>
          </a:p>
          <a:p>
            <a:pPr lvl="3">
              <a:spcBef>
                <a:spcPts val="300"/>
              </a:spcBef>
            </a:pPr>
            <a:r>
              <a:rPr lang="fr-FR" dirty="0"/>
              <a:t>PMF, </a:t>
            </a:r>
            <a:r>
              <a:rPr lang="fr-FR" i="1" dirty="0" err="1"/>
              <a:t>Polarization</a:t>
            </a:r>
            <a:r>
              <a:rPr lang="fr-FR" i="1" dirty="0"/>
              <a:t> </a:t>
            </a:r>
            <a:r>
              <a:rPr lang="fr-FR" i="1" dirty="0" err="1"/>
              <a:t>Maintaining</a:t>
            </a:r>
            <a:r>
              <a:rPr lang="fr-FR" i="1" dirty="0"/>
              <a:t> </a:t>
            </a:r>
            <a:r>
              <a:rPr lang="fr-FR" i="1" dirty="0" err="1"/>
              <a:t>Fiber</a:t>
            </a:r>
            <a:endParaRPr lang="fr-FR" i="1" dirty="0"/>
          </a:p>
          <a:p>
            <a:pPr lvl="3">
              <a:spcBef>
                <a:spcPts val="300"/>
              </a:spcBef>
            </a:pPr>
            <a:r>
              <a:rPr lang="fr-FR" dirty="0"/>
              <a:t>PCF, </a:t>
            </a:r>
            <a:r>
              <a:rPr lang="fr-FR" i="1" dirty="0" err="1"/>
              <a:t>Photonic</a:t>
            </a:r>
            <a:r>
              <a:rPr lang="fr-FR" i="1" dirty="0"/>
              <a:t> Crystal </a:t>
            </a:r>
            <a:r>
              <a:rPr lang="fr-FR" i="1" dirty="0" err="1"/>
              <a:t>Fiber</a:t>
            </a:r>
            <a:endParaRPr lang="fr-FR" i="1" dirty="0"/>
          </a:p>
          <a:p>
            <a:pPr lvl="2">
              <a:spcBef>
                <a:spcPts val="600"/>
              </a:spcBef>
            </a:pPr>
            <a:r>
              <a:rPr lang="fr-FR" sz="2000" dirty="0"/>
              <a:t>Fibres optiques multimodes (MMF)</a:t>
            </a:r>
            <a:endParaRPr lang="fr-FR" dirty="0"/>
          </a:p>
          <a:p>
            <a:pPr lvl="3">
              <a:spcBef>
                <a:spcPts val="300"/>
              </a:spcBef>
            </a:pPr>
            <a:r>
              <a:rPr lang="fr-FR" dirty="0"/>
              <a:t>SI (</a:t>
            </a:r>
            <a:r>
              <a:rPr lang="fr-FR" i="1" dirty="0" err="1"/>
              <a:t>Step</a:t>
            </a:r>
            <a:r>
              <a:rPr lang="fr-FR" i="1" dirty="0"/>
              <a:t> index</a:t>
            </a:r>
            <a:r>
              <a:rPr lang="fr-FR" dirty="0"/>
              <a:t>) ou GI (</a:t>
            </a:r>
            <a:r>
              <a:rPr lang="fr-FR" i="1" dirty="0" err="1"/>
              <a:t>Graded</a:t>
            </a:r>
            <a:r>
              <a:rPr lang="fr-FR" i="1" dirty="0"/>
              <a:t> Index</a:t>
            </a:r>
            <a:r>
              <a:rPr lang="fr-FR" dirty="0"/>
              <a:t>)</a:t>
            </a:r>
          </a:p>
          <a:p>
            <a:pPr lvl="3">
              <a:spcBef>
                <a:spcPts val="300"/>
              </a:spcBef>
            </a:pPr>
            <a:r>
              <a:rPr lang="fr-FR" dirty="0"/>
              <a:t>NCC (</a:t>
            </a:r>
            <a:r>
              <a:rPr lang="fr-FR" i="1" dirty="0"/>
              <a:t>Non </a:t>
            </a:r>
            <a:r>
              <a:rPr lang="fr-FR" i="1" dirty="0" err="1"/>
              <a:t>Circular</a:t>
            </a:r>
            <a:r>
              <a:rPr lang="fr-FR" i="1" dirty="0"/>
              <a:t> </a:t>
            </a:r>
            <a:r>
              <a:rPr lang="fr-FR" i="1" dirty="0" err="1"/>
              <a:t>Core</a:t>
            </a:r>
            <a:r>
              <a:rPr lang="fr-FR" dirty="0"/>
              <a:t>)</a:t>
            </a:r>
          </a:p>
          <a:p>
            <a:pPr lvl="1">
              <a:spcBef>
                <a:spcPts val="600"/>
              </a:spcBef>
            </a:pPr>
            <a:r>
              <a:rPr lang="fr-FR" dirty="0"/>
              <a:t>Utilisation de courtes longueurs de fibres optiques à des fins de mesure ou de transport de flux</a:t>
            </a:r>
          </a:p>
          <a:p>
            <a:pPr lvl="2">
              <a:spcBef>
                <a:spcPts val="600"/>
              </a:spcBef>
            </a:pPr>
            <a:r>
              <a:rPr lang="fr-FR" dirty="0"/>
              <a:t>L’atténuation linéique (dB/m) n’est en général pas un problème</a:t>
            </a:r>
          </a:p>
        </p:txBody>
      </p:sp>
    </p:spTree>
    <p:extLst>
      <p:ext uri="{BB962C8B-B14F-4D97-AF65-F5344CB8AC3E}">
        <p14:creationId xmlns:p14="http://schemas.microsoft.com/office/powerpoint/2010/main" val="2742845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 bldLvl="3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06BB253-6307-49D7-B135-DCD4D40194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4800" dirty="0"/>
              <a:t>Fibres optiques multimodes</a:t>
            </a:r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CC494AD9-35A4-4243-8D83-376220C91E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548438"/>
            <a:ext cx="11327432" cy="1754192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</a:pPr>
            <a:r>
              <a:rPr lang="fr-FR" sz="2800" dirty="0"/>
              <a:t>Transport de flux</a:t>
            </a:r>
            <a:endParaRPr lang="fr-FR" dirty="0"/>
          </a:p>
          <a:p>
            <a:pPr lvl="1">
              <a:spcBef>
                <a:spcPts val="600"/>
              </a:spcBef>
            </a:pPr>
            <a:r>
              <a:rPr lang="fr-FR" dirty="0"/>
              <a:t>Source monochromatique cohérente</a:t>
            </a:r>
          </a:p>
          <a:p>
            <a:pPr lvl="2">
              <a:spcBef>
                <a:spcPts val="600"/>
              </a:spcBef>
            </a:pPr>
            <a:r>
              <a:rPr lang="fr-FR" dirty="0"/>
              <a:t>Figure complexe et évolutive résultant des interférences entre les différents modes de propagation à l’intérieur de la fibre (tavelures d’intensité ou </a:t>
            </a:r>
            <a:r>
              <a:rPr lang="fr-FR" dirty="0" err="1"/>
              <a:t>speckle</a:t>
            </a:r>
            <a:r>
              <a:rPr lang="fr-FR" dirty="0"/>
              <a:t>)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E283AF0F-DC0C-4A61-AE2B-8884CA23AE6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5653" y="3498140"/>
            <a:ext cx="2187057" cy="2187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 1">
            <a:extLst>
              <a:ext uri="{FF2B5EF4-FFF2-40B4-BE49-F238E27FC236}">
                <a16:creationId xmlns:a16="http://schemas.microsoft.com/office/drawing/2014/main" id="{C75D9820-C675-4306-88B9-1AE068E7F3C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55" t="17004" r="11929" b="48914"/>
          <a:stretch/>
        </p:blipFill>
        <p:spPr bwMode="auto">
          <a:xfrm>
            <a:off x="7392144" y="3555370"/>
            <a:ext cx="4604674" cy="205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54830A7D-2576-4EB5-8CA2-684807157FF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0614" y="3429306"/>
            <a:ext cx="3793626" cy="2327564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E02E6E40-64A3-471F-864D-2ACF914099A2}"/>
              </a:ext>
            </a:extLst>
          </p:cNvPr>
          <p:cNvSpPr txBox="1"/>
          <p:nvPr/>
        </p:nvSpPr>
        <p:spPr>
          <a:xfrm>
            <a:off x="3287688" y="5795972"/>
            <a:ext cx="4179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DYOPTYKA </a:t>
            </a:r>
            <a:r>
              <a:rPr lang="fr-FR" i="1" dirty="0" err="1"/>
              <a:t>randomized</a:t>
            </a:r>
            <a:r>
              <a:rPr lang="fr-FR" i="1" dirty="0"/>
              <a:t> </a:t>
            </a:r>
            <a:r>
              <a:rPr lang="fr-FR" i="1" dirty="0" err="1"/>
              <a:t>deformable</a:t>
            </a:r>
            <a:r>
              <a:rPr lang="fr-FR" i="1" dirty="0"/>
              <a:t> </a:t>
            </a:r>
            <a:r>
              <a:rPr lang="fr-FR" i="1" dirty="0" err="1"/>
              <a:t>mirror</a:t>
            </a:r>
            <a:endParaRPr lang="fr-FR" i="1" dirty="0"/>
          </a:p>
        </p:txBody>
      </p:sp>
    </p:spTree>
    <p:extLst>
      <p:ext uri="{BB962C8B-B14F-4D97-AF65-F5344CB8AC3E}">
        <p14:creationId xmlns:p14="http://schemas.microsoft.com/office/powerpoint/2010/main" val="802015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 bldLvl="5"/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06BB253-6307-49D7-B135-DCD4D40194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4800" dirty="0"/>
              <a:t>Fibres optiques multimodes</a:t>
            </a:r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CC494AD9-35A4-4243-8D83-376220C91E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548438"/>
            <a:ext cx="11327432" cy="51241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</a:pPr>
            <a:r>
              <a:rPr lang="fr-FR" sz="2800" dirty="0"/>
              <a:t>NCC, </a:t>
            </a:r>
            <a:r>
              <a:rPr lang="fr-FR" sz="2800" i="1" dirty="0"/>
              <a:t>Non </a:t>
            </a:r>
            <a:r>
              <a:rPr lang="fr-FR" sz="2800" i="1" dirty="0" err="1"/>
              <a:t>Circular</a:t>
            </a:r>
            <a:r>
              <a:rPr lang="fr-FR" sz="2800" i="1" dirty="0"/>
              <a:t> </a:t>
            </a:r>
            <a:r>
              <a:rPr lang="fr-FR" sz="2800" i="1" dirty="0" err="1"/>
              <a:t>Core</a:t>
            </a:r>
            <a:endParaRPr lang="fr-FR" i="1" dirty="0"/>
          </a:p>
        </p:txBody>
      </p:sp>
      <p:grpSp>
        <p:nvGrpSpPr>
          <p:cNvPr id="9" name="Groupe 8">
            <a:extLst>
              <a:ext uri="{FF2B5EF4-FFF2-40B4-BE49-F238E27FC236}">
                <a16:creationId xmlns:a16="http://schemas.microsoft.com/office/drawing/2014/main" id="{C18B7F3B-F9ED-43A3-B7E5-15AD5A913EF0}"/>
              </a:ext>
            </a:extLst>
          </p:cNvPr>
          <p:cNvGrpSpPr>
            <a:grpSpLocks/>
          </p:cNvGrpSpPr>
          <p:nvPr/>
        </p:nvGrpSpPr>
        <p:grpSpPr bwMode="auto">
          <a:xfrm>
            <a:off x="765127" y="3532746"/>
            <a:ext cx="2057400" cy="1676400"/>
            <a:chOff x="6553200" y="3657600"/>
            <a:chExt cx="2057400" cy="1676400"/>
          </a:xfrm>
        </p:grpSpPr>
        <p:pic>
          <p:nvPicPr>
            <p:cNvPr id="10" name="Picture 8" descr="http://www.ceramoptec.de/fileadmin/_processed_/csm_Querschnitt_Buendel_Quadratfaser_WF_193_193-220_220_Uni_Bremen_Gerilowski2_b222dd874a.jpg">
              <a:extLst>
                <a:ext uri="{FF2B5EF4-FFF2-40B4-BE49-F238E27FC236}">
                  <a16:creationId xmlns:a16="http://schemas.microsoft.com/office/drawing/2014/main" id="{6C688C5F-1238-4B1C-85D0-9E886D82D26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60000">
              <a:off x="6781800" y="3810000"/>
              <a:ext cx="1703388" cy="1282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9DFDC9E-B159-4C8E-A283-11D450FBE01B}"/>
                </a:ext>
              </a:extLst>
            </p:cNvPr>
            <p:cNvSpPr/>
            <p:nvPr/>
          </p:nvSpPr>
          <p:spPr>
            <a:xfrm>
              <a:off x="6553200" y="3657600"/>
              <a:ext cx="2057400" cy="1143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6FF51164-F854-48E2-8934-841A9F4EF14A}"/>
                </a:ext>
              </a:extLst>
            </p:cNvPr>
            <p:cNvSpPr/>
            <p:nvPr/>
          </p:nvSpPr>
          <p:spPr>
            <a:xfrm>
              <a:off x="6553200" y="5029200"/>
              <a:ext cx="2057400" cy="3048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 dirty="0"/>
            </a:p>
          </p:txBody>
        </p:sp>
      </p:grpSp>
      <p:grpSp>
        <p:nvGrpSpPr>
          <p:cNvPr id="15" name="Groupe 1">
            <a:extLst>
              <a:ext uri="{FF2B5EF4-FFF2-40B4-BE49-F238E27FC236}">
                <a16:creationId xmlns:a16="http://schemas.microsoft.com/office/drawing/2014/main" id="{2D611ADF-433A-48A5-9024-323908F01B49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119426" y="2434439"/>
            <a:ext cx="3751556" cy="1143000"/>
            <a:chOff x="1124657" y="3581400"/>
            <a:chExt cx="3533068" cy="1076326"/>
          </a:xfrm>
        </p:grpSpPr>
        <p:pic>
          <p:nvPicPr>
            <p:cNvPr id="16" name="Picture 2" descr="http://www.ceramoptec.de/fileadmin/_processed_/csm_Querschnitt_Quadratfaser_bearbeitet_von_ctw_b8b6d8c434.jpg">
              <a:extLst>
                <a:ext uri="{FF2B5EF4-FFF2-40B4-BE49-F238E27FC236}">
                  <a16:creationId xmlns:a16="http://schemas.microsoft.com/office/drawing/2014/main" id="{325B6F46-6B1C-410F-B3A5-CE89F28BE72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24657" y="3581400"/>
              <a:ext cx="1076325" cy="1076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4" descr="http://www.ceramoptec.de/fileadmin/_processed_/csm_Querschnitt_Oktagonalfaser_bearbeitet_von_ctw_0f12b08b40.jpg">
              <a:extLst>
                <a:ext uri="{FF2B5EF4-FFF2-40B4-BE49-F238E27FC236}">
                  <a16:creationId xmlns:a16="http://schemas.microsoft.com/office/drawing/2014/main" id="{46D9327D-45E8-49A0-A817-89F2167C22C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62200" y="3581400"/>
              <a:ext cx="1076325" cy="1076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6" descr="http://www.ceramoptec.de/fileadmin/_processed_/csm_csm_Querschnitt_Rechteckfaser_bearbeitet_von_ctw_9da51e9bf6_c591c3b520.jpg">
              <a:extLst>
                <a:ext uri="{FF2B5EF4-FFF2-40B4-BE49-F238E27FC236}">
                  <a16:creationId xmlns:a16="http://schemas.microsoft.com/office/drawing/2014/main" id="{15BB9F51-824E-4257-93ED-81F57291A38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81400" y="3581400"/>
              <a:ext cx="1076325" cy="1076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9" name="Groupe 18">
            <a:extLst>
              <a:ext uri="{FF2B5EF4-FFF2-40B4-BE49-F238E27FC236}">
                <a16:creationId xmlns:a16="http://schemas.microsoft.com/office/drawing/2014/main" id="{3A06D706-D5A1-46E6-8C4E-9AA36A88BCD3}"/>
              </a:ext>
            </a:extLst>
          </p:cNvPr>
          <p:cNvGrpSpPr>
            <a:grpSpLocks/>
          </p:cNvGrpSpPr>
          <p:nvPr/>
        </p:nvGrpSpPr>
        <p:grpSpPr bwMode="auto">
          <a:xfrm>
            <a:off x="2999656" y="4005064"/>
            <a:ext cx="2320925" cy="1768475"/>
            <a:chOff x="6019800" y="4261077"/>
            <a:chExt cx="2321400" cy="1767723"/>
          </a:xfrm>
        </p:grpSpPr>
        <p:pic>
          <p:nvPicPr>
            <p:cNvPr id="20" name="Picture 10" descr="http://www.ceramoptec.de/fileadmin/_processed_/csm_Querschnitt_Buendel_Quadratfaser_WF_193_193-220_220_Uni_Bremen_Gerilowski3_a9b761c3d6.jpg">
              <a:extLst>
                <a:ext uri="{FF2B5EF4-FFF2-40B4-BE49-F238E27FC236}">
                  <a16:creationId xmlns:a16="http://schemas.microsoft.com/office/drawing/2014/main" id="{08DF8217-43A2-46E4-8B9F-E11304250F0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60000">
              <a:off x="6324600" y="4533900"/>
              <a:ext cx="1703388" cy="1282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FF447676-B96C-4AFD-8C51-92584EC94B46}"/>
                </a:ext>
              </a:extLst>
            </p:cNvPr>
            <p:cNvSpPr/>
            <p:nvPr/>
          </p:nvSpPr>
          <p:spPr>
            <a:xfrm>
              <a:off x="6019800" y="4519730"/>
              <a:ext cx="457294" cy="131230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080400E3-EC69-4387-90B4-0099710EDB8C}"/>
                </a:ext>
              </a:extLst>
            </p:cNvPr>
            <p:cNvSpPr/>
            <p:nvPr/>
          </p:nvSpPr>
          <p:spPr>
            <a:xfrm>
              <a:off x="7883906" y="4526077"/>
              <a:ext cx="457294" cy="129802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E11F6F97-9C33-4F57-8E1F-D19F65C6A216}"/>
                </a:ext>
              </a:extLst>
            </p:cNvPr>
            <p:cNvSpPr/>
            <p:nvPr/>
          </p:nvSpPr>
          <p:spPr>
            <a:xfrm>
              <a:off x="6477094" y="5724130"/>
              <a:ext cx="1448096" cy="30467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E25A9580-9FD3-4466-A0D0-4DD42D7A1987}"/>
                </a:ext>
              </a:extLst>
            </p:cNvPr>
            <p:cNvSpPr/>
            <p:nvPr/>
          </p:nvSpPr>
          <p:spPr>
            <a:xfrm>
              <a:off x="6477094" y="4261077"/>
              <a:ext cx="1448096" cy="30467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</p:grpSp>
      <p:pic>
        <p:nvPicPr>
          <p:cNvPr id="25" name="Image 1">
            <a:extLst>
              <a:ext uri="{FF2B5EF4-FFF2-40B4-BE49-F238E27FC236}">
                <a16:creationId xmlns:a16="http://schemas.microsoft.com/office/drawing/2014/main" id="{77FDD928-3E49-4425-AD1A-5A45AA8E41F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1552" y="1977445"/>
            <a:ext cx="4655604" cy="4055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EB77B548-A8D4-4AE5-811A-83FCC7154C0A}"/>
              </a:ext>
            </a:extLst>
          </p:cNvPr>
          <p:cNvSpPr txBox="1"/>
          <p:nvPr/>
        </p:nvSpPr>
        <p:spPr>
          <a:xfrm>
            <a:off x="967312" y="5103822"/>
            <a:ext cx="17411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Fente lumineuse</a:t>
            </a:r>
          </a:p>
        </p:txBody>
      </p:sp>
    </p:spTree>
    <p:extLst>
      <p:ext uri="{BB962C8B-B14F-4D97-AF65-F5344CB8AC3E}">
        <p14:creationId xmlns:p14="http://schemas.microsoft.com/office/powerpoint/2010/main" val="2644798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06BB253-6307-49D7-B135-DCD4D40194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4800" dirty="0"/>
              <a:t>Fibres optiques multimodes</a:t>
            </a:r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CC494AD9-35A4-4243-8D83-376220C91E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548438"/>
            <a:ext cx="11327432" cy="1016466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</a:pPr>
            <a:r>
              <a:rPr lang="fr-FR" sz="2800" dirty="0"/>
              <a:t>Transport de flux</a:t>
            </a:r>
            <a:endParaRPr lang="fr-FR" dirty="0"/>
          </a:p>
          <a:p>
            <a:pPr lvl="1">
              <a:spcBef>
                <a:spcPts val="600"/>
              </a:spcBef>
            </a:pPr>
            <a:r>
              <a:rPr lang="fr-FR" dirty="0"/>
              <a:t>Source polychromatique incohérente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5A5A44CB-E894-4155-A89C-D7CC767D72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4228" y="2563804"/>
            <a:ext cx="5513375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1420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06BB253-6307-49D7-B135-DCD4D40194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4800" dirty="0"/>
              <a:t>Fibres optiques multimodes</a:t>
            </a:r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CC494AD9-35A4-4243-8D83-376220C91E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548438"/>
            <a:ext cx="11327432" cy="51241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</a:pPr>
            <a:r>
              <a:rPr lang="fr-FR" sz="2800" dirty="0"/>
              <a:t>Collimation</a:t>
            </a:r>
            <a:endParaRPr lang="fr-FR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F46D5D25-3833-40DD-BB0D-DB3B69C1B7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4583" y="1804643"/>
            <a:ext cx="7182834" cy="218050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2">
                <a:extLst>
                  <a:ext uri="{FF2B5EF4-FFF2-40B4-BE49-F238E27FC236}">
                    <a16:creationId xmlns:a16="http://schemas.microsoft.com/office/drawing/2014/main" id="{6460EE06-1E8B-4628-9F6F-9A7E8B9F3E6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57200" y="4344970"/>
                <a:ext cx="11327432" cy="1792721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457200" indent="-457200" algn="l" defTabSz="914400" rtl="0" eaLnBrk="1" latinLnBrk="0" hangingPunct="1">
                  <a:spcBef>
                    <a:spcPct val="20000"/>
                  </a:spcBef>
                  <a:buFont typeface="Wingdings" panose="05000000000000000000" pitchFamily="2" charset="2"/>
                  <a:buChar char="§"/>
                  <a:defRPr sz="2800" b="1" kern="1200">
                    <a:solidFill>
                      <a:srgbClr val="FF0000"/>
                    </a:solidFill>
                    <a:latin typeface="Candara" panose="020E0502030303020204" pitchFamily="34" charset="0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Clr>
                    <a:srgbClr val="0000FF"/>
                  </a:buClr>
                  <a:buFont typeface="Arial" panose="020B0604020202020204" pitchFamily="34" charset="0"/>
                  <a:buChar char="•"/>
                  <a:defRPr sz="2400" b="1" i="1" kern="1200">
                    <a:solidFill>
                      <a:schemeClr val="tx1"/>
                    </a:solidFill>
                    <a:latin typeface="Candara" panose="020E0502030303020204" pitchFamily="34" charset="0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Clr>
                    <a:srgbClr val="00B0F0"/>
                  </a:buClr>
                  <a:buFont typeface="Wingdings" panose="05000000000000000000" pitchFamily="2" charset="2"/>
                  <a:buChar char="ü"/>
                  <a:defRPr sz="2000" i="1" kern="1200">
                    <a:solidFill>
                      <a:schemeClr val="tx1"/>
                    </a:solidFill>
                    <a:latin typeface="Candara" panose="020E0502030303020204" pitchFamily="34" charset="0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Candara" panose="020E0502030303020204" pitchFamily="34" charset="0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Wingdings" panose="05000000000000000000" pitchFamily="2" charset="2"/>
                  <a:buChar char="§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1">
                  <a:spcBef>
                    <a:spcPts val="900"/>
                  </a:spcBef>
                </a:pPr>
                <a:r>
                  <a:rPr lang="fr-FR" dirty="0"/>
                  <a:t>Diamètre de l’image du champ lointain de la fibre : </a:t>
                </a:r>
                <a14:m>
                  <m:oMath xmlns:m="http://schemas.openxmlformats.org/officeDocument/2006/math">
                    <m:r>
                      <a:rPr lang="fr-FR" b="0" i="1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=2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𝑓</m:t>
                    </m:r>
                    <m:func>
                      <m:func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𝑡𝑎𝑛</m:t>
                        </m:r>
                      </m:fName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≈2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  <m:r>
                          <m:rPr>
                            <m:nor/>
                          </m:rPr>
                          <a:rPr lang="fr-FR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NA</m:t>
                        </m:r>
                      </m:e>
                    </m:func>
                  </m:oMath>
                </a14:m>
                <a:endParaRPr lang="fr-FR" b="0" dirty="0"/>
              </a:p>
              <a:p>
                <a:pPr lvl="1">
                  <a:spcBef>
                    <a:spcPts val="900"/>
                  </a:spcBef>
                </a:pPr>
                <a:r>
                  <a:rPr lang="fr-FR" dirty="0"/>
                  <a:t>Divergence du faisceau collimaté : </a:t>
                </a:r>
                <a14:m>
                  <m:oMath xmlns:m="http://schemas.openxmlformats.org/officeDocument/2006/math">
                    <m:r>
                      <a:rPr lang="fr-F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  <m:r>
                      <a:rPr lang="fr-F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fr-F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</m:t>
                    </m:r>
                    <m:r>
                      <a:rPr lang="fr-F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fr-F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</m:oMath>
                </a14:m>
                <a:endParaRPr lang="fr-FR" b="0" dirty="0">
                  <a:ea typeface="Cambria Math" panose="02040503050406030204" pitchFamily="18" charset="0"/>
                </a:endParaRPr>
              </a:p>
              <a:p>
                <a:pPr lvl="1">
                  <a:spcBef>
                    <a:spcPts val="900"/>
                  </a:spcBef>
                </a:pPr>
                <a:r>
                  <a:rPr lang="fr-FR" dirty="0"/>
                  <a:t>Application numérique : 2a = 50 µm, f = 7 mm, 2A </a:t>
                </a:r>
                <a14:m>
                  <m:oMath xmlns:m="http://schemas.openxmlformats.org/officeDocument/2006/math">
                    <m:r>
                      <a:rPr lang="fr-FR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fr-FR" dirty="0"/>
                  <a:t> 3 mm, </a:t>
                </a:r>
                <a14:m>
                  <m:oMath xmlns:m="http://schemas.openxmlformats.org/officeDocument/2006/math">
                    <m:r>
                      <a:rPr lang="fr-FR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𝜽</m:t>
                    </m:r>
                    <m:r>
                      <a:rPr lang="fr-FR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fr-FR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fr-FR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dirty="0"/>
                  <a:t>3.6 </a:t>
                </a:r>
                <a:r>
                  <a:rPr lang="fr-FR" dirty="0" err="1"/>
                  <a:t>mrads</a:t>
                </a:r>
                <a:endParaRPr lang="fr-FR" dirty="0"/>
              </a:p>
              <a:p>
                <a:pPr lvl="2">
                  <a:spcBef>
                    <a:spcPts val="900"/>
                  </a:spcBef>
                </a:pPr>
                <a:r>
                  <a:rPr lang="fr-FR" dirty="0"/>
                  <a:t>Conservation de l’étendue géométrique </a:t>
                </a:r>
              </a:p>
            </p:txBody>
          </p:sp>
        </mc:Choice>
        <mc:Fallback xmlns="">
          <p:sp>
            <p:nvSpPr>
              <p:cNvPr id="5" name="Espace réservé du contenu 2">
                <a:extLst>
                  <a:ext uri="{FF2B5EF4-FFF2-40B4-BE49-F238E27FC236}">
                    <a16:creationId xmlns:a16="http://schemas.microsoft.com/office/drawing/2014/main" id="{6460EE06-1E8B-4628-9F6F-9A7E8B9F3E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4344970"/>
                <a:ext cx="11327432" cy="1792721"/>
              </a:xfrm>
              <a:prstGeom prst="rect">
                <a:avLst/>
              </a:prstGeom>
              <a:blipFill>
                <a:blip r:embed="rId3"/>
                <a:stretch>
                  <a:fillRect t="-2721" b="-850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ZoneTexte 2">
                <a:extLst>
                  <a:ext uri="{FF2B5EF4-FFF2-40B4-BE49-F238E27FC236}">
                    <a16:creationId xmlns:a16="http://schemas.microsoft.com/office/drawing/2014/main" id="{F13CC674-BD55-47D8-9960-4782E30D337C}"/>
                  </a:ext>
                </a:extLst>
              </p:cNvPr>
              <p:cNvSpPr txBox="1"/>
              <p:nvPr/>
            </p:nvSpPr>
            <p:spPr>
              <a:xfrm>
                <a:off x="2567608" y="2420672"/>
                <a:ext cx="187993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𝑁𝐴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fr-FR" b="0" i="0" smtClean="0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=0.22</m:t>
                          </m:r>
                        </m:e>
                      </m:func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3" name="ZoneTexte 2">
                <a:extLst>
                  <a:ext uri="{FF2B5EF4-FFF2-40B4-BE49-F238E27FC236}">
                    <a16:creationId xmlns:a16="http://schemas.microsoft.com/office/drawing/2014/main" id="{F13CC674-BD55-47D8-9960-4782E30D337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67608" y="2420672"/>
                <a:ext cx="1879938" cy="276999"/>
              </a:xfrm>
              <a:prstGeom prst="rect">
                <a:avLst/>
              </a:prstGeom>
              <a:blipFill>
                <a:blip r:embed="rId4"/>
                <a:stretch>
                  <a:fillRect l="-2265" r="-2589" b="-652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id="{470E78F7-92ED-4CAB-9F6E-D3B7DF43C3C3}"/>
                  </a:ext>
                </a:extLst>
              </p:cNvPr>
              <p:cNvSpPr txBox="1"/>
              <p:nvPr/>
            </p:nvSpPr>
            <p:spPr>
              <a:xfrm>
                <a:off x="4007768" y="3662880"/>
                <a:ext cx="31502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𝑎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id="{470E78F7-92ED-4CAB-9F6E-D3B7DF43C3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07768" y="3662880"/>
                <a:ext cx="315023" cy="276999"/>
              </a:xfrm>
              <a:prstGeom prst="rect">
                <a:avLst/>
              </a:prstGeom>
              <a:blipFill>
                <a:blip r:embed="rId5"/>
                <a:stretch>
                  <a:fillRect l="-17308" r="-15385" b="-666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887A0ACB-EBA9-489F-86B2-AF21940A2AC0}"/>
                  </a:ext>
                </a:extLst>
              </p:cNvPr>
              <p:cNvSpPr txBox="1"/>
              <p:nvPr/>
            </p:nvSpPr>
            <p:spPr>
              <a:xfrm>
                <a:off x="9048328" y="3662879"/>
                <a:ext cx="32925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887A0ACB-EBA9-489F-86B2-AF21940A2AC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48328" y="3662879"/>
                <a:ext cx="329257" cy="276999"/>
              </a:xfrm>
              <a:prstGeom prst="rect">
                <a:avLst/>
              </a:prstGeom>
              <a:blipFill>
                <a:blip r:embed="rId6"/>
                <a:stretch>
                  <a:fillRect l="-14815" r="-18519" b="-666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A554437B-FE26-41E1-8E39-3D2931EFB61C}"/>
                  </a:ext>
                </a:extLst>
              </p:cNvPr>
              <p:cNvSpPr txBox="1"/>
              <p:nvPr/>
            </p:nvSpPr>
            <p:spPr>
              <a:xfrm>
                <a:off x="9118219" y="2420672"/>
                <a:ext cx="18947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𝜃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A554437B-FE26-41E1-8E39-3D2931EFB6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18219" y="2420672"/>
                <a:ext cx="189474" cy="276999"/>
              </a:xfrm>
              <a:prstGeom prst="rect">
                <a:avLst/>
              </a:prstGeom>
              <a:blipFill>
                <a:blip r:embed="rId7"/>
                <a:stretch>
                  <a:fillRect l="-32258" r="-22581" b="-652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59032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5"/>
      <p:bldP spid="3" grpId="0"/>
      <p:bldP spid="6" grpId="0"/>
      <p:bldP spid="7" grpId="0"/>
      <p:bldP spid="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06BB253-6307-49D7-B135-DCD4D40194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336" y="274638"/>
            <a:ext cx="2322371" cy="1143000"/>
          </a:xfrm>
        </p:spPr>
        <p:txBody>
          <a:bodyPr>
            <a:normAutofit/>
          </a:bodyPr>
          <a:lstStyle/>
          <a:p>
            <a:r>
              <a:rPr lang="fr-FR" sz="3600" dirty="0"/>
              <a:t>Exemple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0EB9235E-418E-4C6C-BA29-FC288083554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1707" y="476672"/>
            <a:ext cx="7308585" cy="57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891068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9" descr="Logo-IF-Marseille_fond_transparent.png">
            <a:extLst>
              <a:ext uri="{FF2B5EF4-FFF2-40B4-BE49-F238E27FC236}">
                <a16:creationId xmlns:a16="http://schemas.microsoft.com/office/drawing/2014/main" id="{65D23924-470D-40AB-8F25-6433B38218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9706" y="2528887"/>
            <a:ext cx="4192587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094888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06BB253-6307-49D7-B135-DCD4D40194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4800" dirty="0"/>
              <a:t>Introduction</a:t>
            </a:r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CC494AD9-35A4-4243-8D83-376220C91E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548437"/>
            <a:ext cx="11327432" cy="512411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</a:pPr>
            <a:r>
              <a:rPr lang="fr-FR" sz="2800" dirty="0"/>
              <a:t>Atténuation linéique</a:t>
            </a:r>
            <a:endParaRPr lang="fr-FR" sz="2000" dirty="0"/>
          </a:p>
          <a:p>
            <a:pPr lvl="1">
              <a:spcBef>
                <a:spcPts val="1200"/>
              </a:spcBef>
            </a:pPr>
            <a:endParaRPr lang="fr-FR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22EEAA7C-CD6D-46F9-99BE-64DB67BE4E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08" y="2361845"/>
            <a:ext cx="4296411" cy="3240000"/>
          </a:xfrm>
          <a:prstGeom prst="rect">
            <a:avLst/>
          </a:prstGeom>
        </p:spPr>
      </p:pic>
      <p:grpSp>
        <p:nvGrpSpPr>
          <p:cNvPr id="5" name="Groupe 4">
            <a:extLst>
              <a:ext uri="{FF2B5EF4-FFF2-40B4-BE49-F238E27FC236}">
                <a16:creationId xmlns:a16="http://schemas.microsoft.com/office/drawing/2014/main" id="{4F174AA1-190C-45B7-919E-70A9324983A3}"/>
              </a:ext>
            </a:extLst>
          </p:cNvPr>
          <p:cNvGrpSpPr/>
          <p:nvPr/>
        </p:nvGrpSpPr>
        <p:grpSpPr>
          <a:xfrm>
            <a:off x="5281817" y="2361845"/>
            <a:ext cx="6502815" cy="3240000"/>
            <a:chOff x="5281817" y="2361845"/>
            <a:chExt cx="6502815" cy="3240000"/>
          </a:xfrm>
        </p:grpSpPr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ADABCA5C-8BFE-4299-AE25-4495241920E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81817" y="2361845"/>
              <a:ext cx="6502815" cy="3240000"/>
            </a:xfrm>
            <a:prstGeom prst="rect">
              <a:avLst/>
            </a:prstGeom>
          </p:spPr>
        </p:pic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0D1C1725-82AB-4704-9FB5-0A06FD2E2EBC}"/>
                </a:ext>
              </a:extLst>
            </p:cNvPr>
            <p:cNvSpPr/>
            <p:nvPr/>
          </p:nvSpPr>
          <p:spPr>
            <a:xfrm>
              <a:off x="5904000" y="3168000"/>
              <a:ext cx="5868000" cy="1620000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7" name="Image 8">
              <a:extLst>
                <a:ext uri="{FF2B5EF4-FFF2-40B4-BE49-F238E27FC236}">
                  <a16:creationId xmlns:a16="http://schemas.microsoft.com/office/drawing/2014/main" id="{6B754EDB-905B-44AA-BD9B-2B40BE64EFC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63952" y="5104775"/>
              <a:ext cx="1335088" cy="2047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6366765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06BB253-6307-49D7-B135-DCD4D40194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4800" dirty="0"/>
              <a:t>Introduction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Espace réservé du contenu 2">
                <a:extLst>
                  <a:ext uri="{FF2B5EF4-FFF2-40B4-BE49-F238E27FC236}">
                    <a16:creationId xmlns:a16="http://schemas.microsoft.com/office/drawing/2014/main" id="{CC494AD9-35A4-4243-8D83-376220C91E4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48437"/>
                <a:ext cx="11327432" cy="4616867"/>
              </a:xfrm>
            </p:spPr>
            <p:txBody>
              <a:bodyPr>
                <a:no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fr-FR" sz="2800" dirty="0"/>
                  <a:t>Couplage Source de lumière/Fibre optique</a:t>
                </a:r>
              </a:p>
              <a:p>
                <a:pPr lvl="1">
                  <a:spcBef>
                    <a:spcPts val="600"/>
                  </a:spcBef>
                </a:pPr>
                <a:r>
                  <a:rPr lang="fr-FR" sz="2400" dirty="0"/>
                  <a:t>L’entonnoir à photons n’existe pas !</a:t>
                </a:r>
              </a:p>
              <a:p>
                <a:pPr lvl="1">
                  <a:spcBef>
                    <a:spcPts val="1200"/>
                  </a:spcBef>
                </a:pPr>
                <a:r>
                  <a:rPr lang="fr-FR" sz="2400" dirty="0"/>
                  <a:t>Paramètre clef : l’étendue géométrique G </a:t>
                </a:r>
                <a:r>
                  <a:rPr lang="fr-FR" sz="2400" b="0" dirty="0"/>
                  <a:t>(</a:t>
                </a:r>
                <a:r>
                  <a:rPr lang="fr-FR" sz="2400" b="0" dirty="0" err="1"/>
                  <a:t>optical</a:t>
                </a:r>
                <a:r>
                  <a:rPr lang="fr-FR" sz="2400" b="0" dirty="0"/>
                  <a:t> </a:t>
                </a:r>
                <a:r>
                  <a:rPr lang="fr-FR" sz="2400" b="0" dirty="0" err="1"/>
                  <a:t>throughput</a:t>
                </a:r>
                <a:r>
                  <a:rPr lang="fr-FR" sz="2400" b="0" dirty="0"/>
                  <a:t>)</a:t>
                </a:r>
              </a:p>
              <a:p>
                <a:pPr lvl="2">
                  <a:spcBef>
                    <a:spcPts val="1200"/>
                  </a:spcBef>
                </a:pPr>
                <a:r>
                  <a:rPr lang="fr-FR" dirty="0"/>
                  <a:t>Définition : </a:t>
                </a:r>
                <a14:m>
                  <m:oMath xmlns:m="http://schemas.openxmlformats.org/officeDocument/2006/math">
                    <m:r>
                      <a:rPr lang="fr-FR" b="0" i="1" smtClean="0">
                        <a:latin typeface="Cambria Math" panose="02040503050406030204" pitchFamily="18" charset="0"/>
                      </a:rPr>
                      <m:t>𝐺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𝑆</m:t>
                    </m:r>
                    <m:r>
                      <m:rPr>
                        <m:sty m:val="p"/>
                      </m:rPr>
                      <a:rPr lang="el-G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Ω</m:t>
                    </m:r>
                  </m:oMath>
                </a14:m>
                <a:r>
                  <a:rPr lang="fr-FR" b="0" dirty="0"/>
                  <a:t> (m².sr)</a:t>
                </a:r>
              </a:p>
              <a:p>
                <a:pPr lvl="2">
                  <a:spcBef>
                    <a:spcPts val="1200"/>
                  </a:spcBef>
                </a:pPr>
                <a:r>
                  <a:rPr lang="fr-FR" dirty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Il est impossible de diminuer sans pertes l’étendue géométrique d’une source de lumière</a:t>
                </a:r>
              </a:p>
              <a:p>
                <a:pPr lvl="2">
                  <a:spcBef>
                    <a:spcPts val="1200"/>
                  </a:spcBef>
                </a:pPr>
                <a:r>
                  <a:rPr lang="fr-FR" dirty="0"/>
                  <a:t>Conséquence</a:t>
                </a:r>
              </a:p>
              <a:p>
                <a:pPr lvl="3">
                  <a:spcBef>
                    <a:spcPts val="600"/>
                  </a:spcBef>
                </a:pPr>
                <a:r>
                  <a:rPr lang="fr-FR" b="0" dirty="0"/>
                  <a:t>Source de lumière : étendue géométrique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fr-FR" b="0" dirty="0"/>
                  <a:t>, Luminance </a:t>
                </a:r>
                <a14:m>
                  <m:oMath xmlns:m="http://schemas.openxmlformats.org/officeDocument/2006/math">
                    <m:r>
                      <a:rPr lang="fr-FR" b="0" i="1" smtClean="0">
                        <a:latin typeface="Cambria Math" panose="02040503050406030204" pitchFamily="18" charset="0"/>
                      </a:rPr>
                      <m:t>𝐿</m:t>
                    </m:r>
                  </m:oMath>
                </a14:m>
                <a:endParaRPr lang="fr-FR" b="0" dirty="0"/>
              </a:p>
              <a:p>
                <a:pPr lvl="3">
                  <a:spcBef>
                    <a:spcPts val="300"/>
                  </a:spcBef>
                </a:pPr>
                <a:r>
                  <a:rPr lang="fr-FR" b="0" dirty="0"/>
                  <a:t>Puissance émise par la source 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fr-FR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𝐿</m:t>
                    </m:r>
                    <m:sSub>
                      <m:sSub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endParaRPr lang="fr-FR" b="0" dirty="0"/>
              </a:p>
              <a:p>
                <a:pPr lvl="3">
                  <a:spcBef>
                    <a:spcPts val="300"/>
                  </a:spcBef>
                </a:pPr>
                <a:r>
                  <a:rPr lang="fr-FR" dirty="0"/>
                  <a:t>Fibre optique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</m:oMath>
                </a14:m>
                <a:endParaRPr lang="fr-FR" b="0" dirty="0"/>
              </a:p>
              <a:p>
                <a:pPr lvl="4">
                  <a:spcBef>
                    <a:spcPts val="300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lang="fr-FR" b="0" i="1" smtClean="0">
                        <a:latin typeface="Cambria Math" panose="02040503050406030204" pitchFamily="18" charset="0"/>
                      </a:rPr>
                      <m:t>&gt;</m:t>
                    </m:r>
                    <m:sSub>
                      <m:sSub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fr-FR" b="0" i="1" smtClean="0">
                        <a:latin typeface="Cambria Math" panose="02040503050406030204" pitchFamily="18" charset="0"/>
                      </a:rPr>
                      <m:t>  </m:t>
                    </m:r>
                    <m:r>
                      <a:rPr lang="fr-F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⟶   </m:t>
                    </m:r>
                    <m:sSub>
                      <m:sSubPr>
                        <m:ctrlP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lang="fr-F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fr-F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</m:t>
                    </m:r>
                    <m:sSub>
                      <m:sSubPr>
                        <m:ctrlP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endParaRPr lang="fr-FR" b="0" dirty="0"/>
              </a:p>
              <a:p>
                <a:pPr lvl="4">
                  <a:spcBef>
                    <a:spcPts val="300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fr-FR" i="1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lang="fr-FR" b="0" i="1" smtClean="0">
                        <a:latin typeface="Cambria Math" panose="02040503050406030204" pitchFamily="18" charset="0"/>
                      </a:rPr>
                      <m:t>&lt;</m:t>
                    </m:r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fr-FR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fr-FR" i="1">
                        <a:latin typeface="Cambria Math" panose="02040503050406030204" pitchFamily="18" charset="0"/>
                      </a:rPr>
                      <m:t>  </m:t>
                    </m:r>
                    <m:r>
                      <a:rPr lang="fr-F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⟶   </m:t>
                    </m:r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fr-F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lang="fr-F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fr-F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𝑇𝐿</m:t>
                    </m:r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sub>
                    </m:sSub>
                  </m:oMath>
                </a14:m>
                <a:endParaRPr lang="fr-FR" b="0" dirty="0"/>
              </a:p>
              <a:p>
                <a:pPr marL="1828800" lvl="4" indent="0">
                  <a:spcBef>
                    <a:spcPts val="1200"/>
                  </a:spcBef>
                  <a:buNone/>
                </a:pPr>
                <a:endParaRPr lang="fr-FR" b="0" dirty="0"/>
              </a:p>
            </p:txBody>
          </p:sp>
        </mc:Choice>
        <mc:Fallback xmlns="">
          <p:sp>
            <p:nvSpPr>
              <p:cNvPr id="11" name="Espace réservé du contenu 2">
                <a:extLst>
                  <a:ext uri="{FF2B5EF4-FFF2-40B4-BE49-F238E27FC236}">
                    <a16:creationId xmlns:a16="http://schemas.microsoft.com/office/drawing/2014/main" id="{CC494AD9-35A4-4243-8D83-376220C91E4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48437"/>
                <a:ext cx="11327432" cy="4616867"/>
              </a:xfrm>
              <a:blipFill>
                <a:blip r:embed="rId2"/>
                <a:stretch>
                  <a:fillRect l="-915" t="-118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7946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 bldLvl="5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06BB253-6307-49D7-B135-DCD4D40194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4800" dirty="0"/>
              <a:t>Fibres optiques monomodes</a:t>
            </a:r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CC494AD9-35A4-4243-8D83-376220C91E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548438"/>
            <a:ext cx="11327432" cy="114300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</a:pPr>
            <a:r>
              <a:rPr lang="fr-FR" sz="2800" dirty="0"/>
              <a:t>SMF, </a:t>
            </a:r>
            <a:r>
              <a:rPr lang="fr-FR" sz="2800" i="1" dirty="0"/>
              <a:t>single mode </a:t>
            </a:r>
            <a:r>
              <a:rPr lang="fr-FR" sz="2800" i="1" dirty="0" err="1"/>
              <a:t>fiber</a:t>
            </a:r>
            <a:endParaRPr lang="fr-FR" sz="2800" i="1" dirty="0"/>
          </a:p>
          <a:p>
            <a:pPr lvl="1">
              <a:spcBef>
                <a:spcPts val="600"/>
              </a:spcBef>
            </a:pPr>
            <a:r>
              <a:rPr lang="fr-FR" sz="2400" dirty="0"/>
              <a:t>Propagation possible d’un seul mode à l’intérieur du cœur de la fibre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A34521D7-0978-439E-BADD-5097190B882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98" t="64145" r="13199" b="5731"/>
          <a:stretch/>
        </p:blipFill>
        <p:spPr>
          <a:xfrm>
            <a:off x="1415480" y="3665851"/>
            <a:ext cx="5040000" cy="833375"/>
          </a:xfrm>
          <a:prstGeom prst="rect">
            <a:avLst/>
          </a:prstGeom>
        </p:spPr>
      </p:pic>
      <p:grpSp>
        <p:nvGrpSpPr>
          <p:cNvPr id="10" name="Groupe 9">
            <a:extLst>
              <a:ext uri="{FF2B5EF4-FFF2-40B4-BE49-F238E27FC236}">
                <a16:creationId xmlns:a16="http://schemas.microsoft.com/office/drawing/2014/main" id="{924FC263-521D-493B-A89B-F3D9AE98F98F}"/>
              </a:ext>
            </a:extLst>
          </p:cNvPr>
          <p:cNvGrpSpPr/>
          <p:nvPr/>
        </p:nvGrpSpPr>
        <p:grpSpPr>
          <a:xfrm>
            <a:off x="6960096" y="2636912"/>
            <a:ext cx="4248472" cy="2275195"/>
            <a:chOff x="5447928" y="3304805"/>
            <a:chExt cx="4248472" cy="2275195"/>
          </a:xfrm>
        </p:grpSpPr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DFC3C9B4-DEEC-44FA-AB6C-BFE11B6ED17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" t="10062" r="27432" b="9468"/>
            <a:stretch/>
          </p:blipFill>
          <p:spPr>
            <a:xfrm>
              <a:off x="5447928" y="3348000"/>
              <a:ext cx="4176000" cy="2232000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897131F1-90E5-435C-9C4F-B0D8F18C0814}"/>
                </a:ext>
              </a:extLst>
            </p:cNvPr>
            <p:cNvSpPr/>
            <p:nvPr/>
          </p:nvSpPr>
          <p:spPr>
            <a:xfrm>
              <a:off x="6744072" y="3304805"/>
              <a:ext cx="2952328" cy="8333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Espace réservé du contenu 2">
                <a:extLst>
                  <a:ext uri="{FF2B5EF4-FFF2-40B4-BE49-F238E27FC236}">
                    <a16:creationId xmlns:a16="http://schemas.microsoft.com/office/drawing/2014/main" id="{F619B1F2-B9EC-4EB2-AE3F-517A99CA0D7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90389" y="4878627"/>
                <a:ext cx="11327432" cy="1286677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457200" indent="-457200" algn="l" defTabSz="914400" rtl="0" eaLnBrk="1" latinLnBrk="0" hangingPunct="1">
                  <a:spcBef>
                    <a:spcPct val="20000"/>
                  </a:spcBef>
                  <a:buFont typeface="Wingdings" panose="05000000000000000000" pitchFamily="2" charset="2"/>
                  <a:buChar char="§"/>
                  <a:defRPr sz="2800" b="1" kern="1200">
                    <a:solidFill>
                      <a:srgbClr val="FF0000"/>
                    </a:solidFill>
                    <a:latin typeface="Candara" panose="020E0502030303020204" pitchFamily="34" charset="0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Clr>
                    <a:srgbClr val="0000FF"/>
                  </a:buClr>
                  <a:buFont typeface="Arial" panose="020B0604020202020204" pitchFamily="34" charset="0"/>
                  <a:buChar char="•"/>
                  <a:defRPr sz="2400" b="1" i="1" kern="1200">
                    <a:solidFill>
                      <a:schemeClr val="tx1"/>
                    </a:solidFill>
                    <a:latin typeface="Candara" panose="020E0502030303020204" pitchFamily="34" charset="0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Clr>
                    <a:srgbClr val="00B0F0"/>
                  </a:buClr>
                  <a:buFont typeface="Wingdings" panose="05000000000000000000" pitchFamily="2" charset="2"/>
                  <a:buChar char="ü"/>
                  <a:defRPr sz="2000" i="1" kern="1200">
                    <a:solidFill>
                      <a:schemeClr val="tx1"/>
                    </a:solidFill>
                    <a:latin typeface="Candara" panose="020E0502030303020204" pitchFamily="34" charset="0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Candara" panose="020E0502030303020204" pitchFamily="34" charset="0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Wingdings" panose="05000000000000000000" pitchFamily="2" charset="2"/>
                  <a:buChar char="§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2">
                  <a:spcBef>
                    <a:spcPts val="1200"/>
                  </a:spcBef>
                </a:pPr>
                <a:r>
                  <a:rPr lang="fr-FR" dirty="0"/>
                  <a:t>Condition de propagation monomode</a:t>
                </a:r>
              </a:p>
              <a:p>
                <a:pPr marL="914400" lvl="2" indent="0">
                  <a:spcBef>
                    <a:spcPts val="1200"/>
                  </a:spcBef>
                  <a:buNone/>
                </a:pPr>
                <a:r>
                  <a:rPr lang="fr-FR" dirty="0"/>
                  <a:t>	</a:t>
                </a:r>
                <a14:m>
                  <m:oMath xmlns:m="http://schemas.openxmlformats.org/officeDocument/2006/math">
                    <m:r>
                      <a:rPr lang="fr-FR" b="0" i="1" smtClean="0">
                        <a:latin typeface="Cambria Math" panose="02040503050406030204" pitchFamily="18" charset="0"/>
                      </a:rPr>
                      <m:t>𝑉</m:t>
                    </m:r>
                    <m:d>
                      <m:d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e>
                    </m:d>
                    <m:r>
                      <a:rPr lang="fr-F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𝑁𝐴</m:t>
                        </m:r>
                      </m:num>
                      <m:den>
                        <m: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den>
                    </m:f>
                    <m:r>
                      <a:rPr lang="fr-F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&lt;2.405</m:t>
                    </m:r>
                  </m:oMath>
                </a14:m>
                <a:r>
                  <a:rPr lang="fr-FR" dirty="0"/>
                  <a:t>		</a:t>
                </a:r>
                <a14:m>
                  <m:oMath xmlns:m="http://schemas.openxmlformats.org/officeDocument/2006/math">
                    <m:r>
                      <a:rPr lang="fr-FR" b="0" i="1" smtClean="0">
                        <a:latin typeface="Cambria Math" panose="02040503050406030204" pitchFamily="18" charset="0"/>
                      </a:rPr>
                      <m:t>𝑉</m:t>
                    </m:r>
                    <m:d>
                      <m:d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e>
                    </m:d>
                    <m:r>
                      <a:rPr lang="fr-F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=2.405</m:t>
                    </m:r>
                    <m:f>
                      <m:fPr>
                        <m:ctrlP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fr-FR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fr-FR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</m:num>
                      <m:den>
                        <m: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den>
                    </m:f>
                  </m:oMath>
                </a14:m>
                <a:r>
                  <a:rPr lang="fr-FR" dirty="0"/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fr-FR" b="0" i="1" smtClean="0">
                        <a:latin typeface="Cambria Math" panose="02040503050406030204" pitchFamily="18" charset="0"/>
                      </a:rPr>
                      <m:t>=2.405=</m:t>
                    </m:r>
                    <m:f>
                      <m:f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𝑁𝐴</m:t>
                        </m:r>
                      </m:num>
                      <m:den>
                        <m:sSub>
                          <m:sSubPr>
                            <m:ctrlPr>
                              <a:rPr lang="fr-FR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</m:den>
                    </m:f>
                  </m:oMath>
                </a14:m>
                <a:endParaRPr lang="fr-FR" dirty="0"/>
              </a:p>
            </p:txBody>
          </p:sp>
        </mc:Choice>
        <mc:Fallback xmlns="">
          <p:sp>
            <p:nvSpPr>
              <p:cNvPr id="13" name="Espace réservé du contenu 2">
                <a:extLst>
                  <a:ext uri="{FF2B5EF4-FFF2-40B4-BE49-F238E27FC236}">
                    <a16:creationId xmlns:a16="http://schemas.microsoft.com/office/drawing/2014/main" id="{F619B1F2-B9EC-4EB2-AE3F-517A99CA0D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0389" y="4878627"/>
                <a:ext cx="11327432" cy="1286677"/>
              </a:xfrm>
              <a:prstGeom prst="rect">
                <a:avLst/>
              </a:prstGeom>
              <a:blipFill>
                <a:blip r:embed="rId4"/>
                <a:stretch>
                  <a:fillRect t="-237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67495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 bldLvl="3"/>
      <p:bldP spid="13" grpId="0" build="p" bldLvl="3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06BB253-6307-49D7-B135-DCD4D40194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4800" dirty="0"/>
              <a:t>Fibres optiques monomodes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Espace réservé du contenu 2">
                <a:extLst>
                  <a:ext uri="{FF2B5EF4-FFF2-40B4-BE49-F238E27FC236}">
                    <a16:creationId xmlns:a16="http://schemas.microsoft.com/office/drawing/2014/main" id="{CC494AD9-35A4-4243-8D83-376220C91E4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48438"/>
                <a:ext cx="11327432" cy="4616866"/>
              </a:xfrm>
            </p:spPr>
            <p:txBody>
              <a:bodyPr>
                <a:no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fr-FR" sz="2800" dirty="0"/>
                  <a:t>SMF, </a:t>
                </a:r>
                <a:r>
                  <a:rPr lang="fr-FR" sz="2800" i="1" dirty="0"/>
                  <a:t>single mode </a:t>
                </a:r>
                <a:r>
                  <a:rPr lang="fr-FR" sz="2800" i="1" dirty="0" err="1"/>
                  <a:t>fiber</a:t>
                </a:r>
                <a:endParaRPr lang="fr-FR" sz="2800" i="1" dirty="0"/>
              </a:p>
              <a:p>
                <a:pPr lvl="1">
                  <a:spcBef>
                    <a:spcPts val="600"/>
                  </a:spcBef>
                </a:pPr>
                <a:r>
                  <a:rPr lang="fr-FR" sz="2400" dirty="0"/>
                  <a:t>Structure spatiale du mode émis par une fibre optique monomode</a:t>
                </a:r>
                <a:endParaRPr lang="fr-FR" dirty="0"/>
              </a:p>
              <a:p>
                <a:pPr marL="457200" lvl="1" indent="0">
                  <a:spcBef>
                    <a:spcPts val="600"/>
                  </a:spcBef>
                  <a:buNone/>
                </a:pPr>
                <a:r>
                  <a:rPr lang="fr-FR" sz="2400" dirty="0"/>
                  <a:t>	</a:t>
                </a:r>
                <a14:m>
                  <m:oMath xmlns:m="http://schemas.openxmlformats.org/officeDocument/2006/math">
                    <m:r>
                      <a:rPr lang="fr-FR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ℰ</m:t>
                    </m:r>
                    <m:d>
                      <m:dPr>
                        <m:ctrlPr>
                          <a:rPr lang="fr-FR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</m:t>
                        </m:r>
                        <m:r>
                          <a:rPr lang="fr-FR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,0</m:t>
                        </m:r>
                      </m:e>
                    </m:d>
                    <m:r>
                      <a:rPr lang="fr-FR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sSub>
                      <m:sSubPr>
                        <m:ctrlPr>
                          <a:rPr lang="fr-FR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ℰ</m:t>
                        </m:r>
                      </m:e>
                      <m:sub>
                        <m:r>
                          <a:rPr lang="fr-FR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sSup>
                      <m:sSupPr>
                        <m:ctrlPr>
                          <a:rPr lang="fr-FR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fr-FR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fr-FR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fr-FR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𝑟</m:t>
                                </m:r>
                              </m:e>
                              <m:sup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sSubSup>
                              <m:sSubSupPr>
                                <m:ctrlPr>
                                  <a:rPr lang="fr-FR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𝑤</m:t>
                                </m:r>
                              </m:e>
                              <m:sub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  <m:sup>
                                <m:r>
                                  <a:rPr lang="fr-FR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</m:den>
                        </m:f>
                      </m:sup>
                    </m:sSup>
                  </m:oMath>
                </a14:m>
                <a:r>
                  <a:rPr lang="fr-FR" sz="2000" b="0" dirty="0"/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𝑎</m:t>
                    </m:r>
                    <m:d>
                      <m:dPr>
                        <m:begChr m:val="["/>
                        <m:endChr m:val="]"/>
                        <m:ctrlPr>
                          <a:rPr lang="fr-FR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0.65+1.619 </m:t>
                        </m:r>
                        <m:sSup>
                          <m:sSupPr>
                            <m:ctrlP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p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−3/2</m:t>
                            </m:r>
                          </m:sup>
                        </m:sSup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+2.879 </m:t>
                        </m:r>
                        <m:sSup>
                          <m:sSupPr>
                            <m:ctrlP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p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−6</m:t>
                            </m:r>
                          </m:sup>
                        </m:sSup>
                      </m:e>
                    </m:d>
                  </m:oMath>
                </a14:m>
                <a:r>
                  <a:rPr lang="fr-FR" sz="2000" b="0" dirty="0"/>
                  <a:t>		 </a:t>
                </a:r>
                <a14:m>
                  <m:oMath xmlns:m="http://schemas.openxmlformats.org/officeDocument/2006/math">
                    <m:r>
                      <a:rPr lang="fr-FR" sz="2000" b="0">
                        <a:latin typeface="Cambria Math" panose="02040503050406030204" pitchFamily="18" charset="0"/>
                      </a:rPr>
                      <m:t>𝑉</m:t>
                    </m:r>
                    <m:r>
                      <a:rPr lang="fr-FR" sz="2000" b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=2.405</m:t>
                    </m:r>
                    <m:f>
                      <m:fPr>
                        <m:ctrlPr>
                          <a:rPr lang="fr-FR" sz="20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fr-FR" sz="2000" b="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000" b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fr-FR" sz="2000" b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</m:num>
                      <m:den>
                        <m:r>
                          <a:rPr lang="fr-FR" sz="2000" b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den>
                    </m:f>
                    <m:r>
                      <a:rPr lang="fr-FR" sz="2000" b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endParaRPr lang="fr-FR" sz="2400" b="0" dirty="0"/>
              </a:p>
              <a:p>
                <a:pPr lvl="1">
                  <a:spcBef>
                    <a:spcPts val="1200"/>
                  </a:spcBef>
                </a:pPr>
                <a:r>
                  <a:rPr lang="fr-FR" dirty="0"/>
                  <a:t>Etendue géométrique d’une fibre optique monomode</a:t>
                </a:r>
              </a:p>
              <a:p>
                <a:pPr marL="914400" lvl="2" indent="0">
                  <a:spcBef>
                    <a:spcPts val="1200"/>
                  </a:spcBef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fr-FR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lang="fr-FR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𝑆</m:t>
                    </m:r>
                    <m:r>
                      <m:rPr>
                        <m:sty m:val="p"/>
                      </m:rPr>
                      <a:rPr lang="el-G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Ω</m:t>
                    </m:r>
                    <m:r>
                      <a:rPr lang="fr-F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fr-F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  <m:sSubSup>
                      <m:sSubSupPr>
                        <m:ctrlP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fr-F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fr-F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  <m:sSup>
                      <m:sSupPr>
                        <m:ctrlP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  <m:sup>
                        <m: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r-FR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fr-FR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  <m:sSubSup>
                      <m:sSubSupPr>
                        <m:ctrlPr>
                          <a:rPr lang="fr-F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fr-FR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fr-FR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fr-FR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fr-FR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fr-FR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  <m:sSup>
                      <m:sSupPr>
                        <m:ctrlPr>
                          <a:rPr lang="fr-FR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["/>
                            <m:endChr m:val="]"/>
                            <m:ctrlPr>
                              <a:rPr lang="fr-F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fr-FR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fr-FR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𝜆</m:t>
                                </m:r>
                              </m:num>
                              <m:den>
                                <m:r>
                                  <a:rPr lang="fr-FR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𝜋</m:t>
                                </m:r>
                                <m:sSub>
                                  <m:sSubPr>
                                    <m:ctrlPr>
                                      <a:rPr lang="fr-FR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𝑤</m:t>
                                    </m:r>
                                  </m:e>
                                  <m:sub>
                                    <m:r>
                                      <a:rPr lang="fr-FR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  <m:sup>
                        <m: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fr-FR" dirty="0"/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lang="fr-FR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e>
                      <m:sup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fr-FR" b="0" dirty="0"/>
              </a:p>
              <a:p>
                <a:pPr marL="857250" lvl="1" indent="-342900">
                  <a:spcBef>
                    <a:spcPts val="1200"/>
                  </a:spcBef>
                </a:pPr>
                <a:r>
                  <a:rPr lang="fr-FR" dirty="0"/>
                  <a:t>Les deux états de polarisation sont dégénérés</a:t>
                </a:r>
              </a:p>
              <a:p>
                <a:pPr marL="1257300" lvl="2" indent="-342900">
                  <a:spcBef>
                    <a:spcPts val="1200"/>
                  </a:spcBef>
                </a:pPr>
                <a:r>
                  <a:rPr lang="fr-FR" dirty="0"/>
                  <a:t>Brisure de symétrie induite par les irrégularités de la fibre et/ou les courbures/torsions qui lui sont appliquées</a:t>
                </a:r>
              </a:p>
              <a:p>
                <a:pPr marL="1257300" lvl="2" indent="-342900">
                  <a:spcBef>
                    <a:spcPts val="1200"/>
                  </a:spcBef>
                </a:pPr>
                <a:r>
                  <a:rPr lang="fr-FR" dirty="0"/>
                  <a:t>L’état de polarisation n’est pas conservé au cours de la propagation (fading)</a:t>
                </a:r>
              </a:p>
            </p:txBody>
          </p:sp>
        </mc:Choice>
        <mc:Fallback xmlns="">
          <p:sp>
            <p:nvSpPr>
              <p:cNvPr id="11" name="Espace réservé du contenu 2">
                <a:extLst>
                  <a:ext uri="{FF2B5EF4-FFF2-40B4-BE49-F238E27FC236}">
                    <a16:creationId xmlns:a16="http://schemas.microsoft.com/office/drawing/2014/main" id="{CC494AD9-35A4-4243-8D83-376220C91E4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48438"/>
                <a:ext cx="11327432" cy="4616866"/>
              </a:xfrm>
              <a:blipFill>
                <a:blip r:embed="rId2"/>
                <a:stretch>
                  <a:fillRect l="-915" t="-1189" b="-79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78031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 bldLvl="3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06BB253-6307-49D7-B135-DCD4D40194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4800" dirty="0"/>
              <a:t>Fibres optiques monomodes</a:t>
            </a:r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CC494AD9-35A4-4243-8D83-376220C91E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548438"/>
            <a:ext cx="11327432" cy="656426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</a:pPr>
            <a:r>
              <a:rPr lang="fr-FR" sz="2800" dirty="0"/>
              <a:t>PMF, </a:t>
            </a:r>
            <a:r>
              <a:rPr lang="fr-FR" sz="2800" i="1" dirty="0" err="1"/>
              <a:t>polarization</a:t>
            </a:r>
            <a:r>
              <a:rPr lang="fr-FR" sz="2800" i="1" dirty="0"/>
              <a:t> </a:t>
            </a:r>
            <a:r>
              <a:rPr lang="fr-FR" sz="2800" i="1" dirty="0" err="1"/>
              <a:t>maintaining</a:t>
            </a:r>
            <a:r>
              <a:rPr lang="fr-FR" sz="2800" i="1" dirty="0"/>
              <a:t> </a:t>
            </a:r>
            <a:r>
              <a:rPr lang="fr-FR" sz="2800" i="1" dirty="0" err="1"/>
              <a:t>fiber</a:t>
            </a:r>
            <a:endParaRPr lang="fr-FR" sz="2800" i="1" dirty="0"/>
          </a:p>
        </p:txBody>
      </p:sp>
      <p:grpSp>
        <p:nvGrpSpPr>
          <p:cNvPr id="9" name="Groupe 8">
            <a:extLst>
              <a:ext uri="{FF2B5EF4-FFF2-40B4-BE49-F238E27FC236}">
                <a16:creationId xmlns:a16="http://schemas.microsoft.com/office/drawing/2014/main" id="{7A42176B-3ABF-4F0F-BDF0-8CCFFBD79833}"/>
              </a:ext>
            </a:extLst>
          </p:cNvPr>
          <p:cNvGrpSpPr>
            <a:grpSpLocks noChangeAspect="1"/>
          </p:cNvGrpSpPr>
          <p:nvPr/>
        </p:nvGrpSpPr>
        <p:grpSpPr>
          <a:xfrm>
            <a:off x="863950" y="2178828"/>
            <a:ext cx="10464100" cy="2340000"/>
            <a:chOff x="180000" y="1656000"/>
            <a:chExt cx="11604954" cy="2595120"/>
          </a:xfrm>
        </p:grpSpPr>
        <p:pic>
          <p:nvPicPr>
            <p:cNvPr id="4" name="Image 3">
              <a:extLst>
                <a:ext uri="{FF2B5EF4-FFF2-40B4-BE49-F238E27FC236}">
                  <a16:creationId xmlns:a16="http://schemas.microsoft.com/office/drawing/2014/main" id="{32317873-3AA7-4FB9-A96E-15AF12477B5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74" t="22587" r="2264" b="25121"/>
            <a:stretch/>
          </p:blipFill>
          <p:spPr>
            <a:xfrm>
              <a:off x="180000" y="1656000"/>
              <a:ext cx="9000000" cy="2595120"/>
            </a:xfrm>
            <a:prstGeom prst="rect">
              <a:avLst/>
            </a:prstGeom>
          </p:spPr>
        </p:pic>
        <p:pic>
          <p:nvPicPr>
            <p:cNvPr id="6" name="Image 5">
              <a:extLst>
                <a:ext uri="{FF2B5EF4-FFF2-40B4-BE49-F238E27FC236}">
                  <a16:creationId xmlns:a16="http://schemas.microsoft.com/office/drawing/2014/main" id="{55AF6AC2-9401-4F45-880E-DCCC2D3FC71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35119" t="24684" r="35683" b="26501"/>
            <a:stretch/>
          </p:blipFill>
          <p:spPr>
            <a:xfrm>
              <a:off x="9545606" y="1783560"/>
              <a:ext cx="2239348" cy="2340000"/>
            </a:xfrm>
            <a:prstGeom prst="rect">
              <a:avLst/>
            </a:prstGeom>
          </p:spPr>
        </p:pic>
      </p:grpSp>
      <p:sp>
        <p:nvSpPr>
          <p:cNvPr id="10" name="ZoneTexte 9">
            <a:extLst>
              <a:ext uri="{FF2B5EF4-FFF2-40B4-BE49-F238E27FC236}">
                <a16:creationId xmlns:a16="http://schemas.microsoft.com/office/drawing/2014/main" id="{BF499B3C-B78F-4147-8A4B-FFEC0ADA47A5}"/>
              </a:ext>
            </a:extLst>
          </p:cNvPr>
          <p:cNvSpPr txBox="1"/>
          <p:nvPr/>
        </p:nvSpPr>
        <p:spPr>
          <a:xfrm>
            <a:off x="1631504" y="4543109"/>
            <a:ext cx="763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Panda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7A2EFE7D-DBEA-4F19-B8F4-E8CB9359D015}"/>
              </a:ext>
            </a:extLst>
          </p:cNvPr>
          <p:cNvSpPr txBox="1"/>
          <p:nvPr/>
        </p:nvSpPr>
        <p:spPr>
          <a:xfrm>
            <a:off x="4223792" y="4543109"/>
            <a:ext cx="9291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Bow Tie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CCCE447A-1571-4EAA-867A-07E147C65F9B}"/>
              </a:ext>
            </a:extLst>
          </p:cNvPr>
          <p:cNvSpPr txBox="1"/>
          <p:nvPr/>
        </p:nvSpPr>
        <p:spPr>
          <a:xfrm>
            <a:off x="6721713" y="4543109"/>
            <a:ext cx="18071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Elliptical cladding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BB64AAE6-3401-42F3-B6EB-D814D4BE4E70}"/>
              </a:ext>
            </a:extLst>
          </p:cNvPr>
          <p:cNvSpPr txBox="1"/>
          <p:nvPr/>
        </p:nvSpPr>
        <p:spPr>
          <a:xfrm>
            <a:off x="9604086" y="4543109"/>
            <a:ext cx="1428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Elliptical core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Espace réservé du contenu 2">
                <a:extLst>
                  <a:ext uri="{FF2B5EF4-FFF2-40B4-BE49-F238E27FC236}">
                    <a16:creationId xmlns:a16="http://schemas.microsoft.com/office/drawing/2014/main" id="{905C3EF0-44FB-4B93-9063-27932CB89C2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57200" y="4959264"/>
                <a:ext cx="11327432" cy="111356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457200" indent="-457200" algn="l" defTabSz="914400" rtl="0" eaLnBrk="1" latinLnBrk="0" hangingPunct="1">
                  <a:spcBef>
                    <a:spcPct val="20000"/>
                  </a:spcBef>
                  <a:buFont typeface="Wingdings" panose="05000000000000000000" pitchFamily="2" charset="2"/>
                  <a:buChar char="§"/>
                  <a:defRPr sz="2800" b="1" kern="1200">
                    <a:solidFill>
                      <a:srgbClr val="FF0000"/>
                    </a:solidFill>
                    <a:latin typeface="Candara" panose="020E0502030303020204" pitchFamily="34" charset="0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Clr>
                    <a:srgbClr val="0000FF"/>
                  </a:buClr>
                  <a:buFont typeface="Arial" panose="020B0604020202020204" pitchFamily="34" charset="0"/>
                  <a:buChar char="•"/>
                  <a:defRPr sz="2400" b="1" i="1" kern="1200">
                    <a:solidFill>
                      <a:schemeClr val="tx1"/>
                    </a:solidFill>
                    <a:latin typeface="Candara" panose="020E0502030303020204" pitchFamily="34" charset="0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Clr>
                    <a:srgbClr val="00B0F0"/>
                  </a:buClr>
                  <a:buFont typeface="Wingdings" panose="05000000000000000000" pitchFamily="2" charset="2"/>
                  <a:buChar char="ü"/>
                  <a:defRPr sz="2000" i="1" kern="1200">
                    <a:solidFill>
                      <a:schemeClr val="tx1"/>
                    </a:solidFill>
                    <a:latin typeface="Candara" panose="020E0502030303020204" pitchFamily="34" charset="0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Candara" panose="020E0502030303020204" pitchFamily="34" charset="0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Wingdings" panose="05000000000000000000" pitchFamily="2" charset="2"/>
                  <a:buChar char="§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1">
                  <a:spcBef>
                    <a:spcPts val="1200"/>
                  </a:spcBef>
                </a:pPr>
                <a:r>
                  <a:rPr lang="fr-FR" dirty="0"/>
                  <a:t>Fibre biréfringente</a:t>
                </a:r>
              </a:p>
              <a:p>
                <a:pPr lvl="2">
                  <a:spcBef>
                    <a:spcPts val="600"/>
                  </a:spcBef>
                </a:pPr>
                <a:r>
                  <a:rPr lang="fr-FR" i="1" dirty="0"/>
                  <a:t>Longueur de battement (différence de marche polarimétrique égale à </a:t>
                </a:r>
                <a14:m>
                  <m:oMath xmlns:m="http://schemas.openxmlformats.org/officeDocument/2006/math">
                    <m:r>
                      <a:rPr lang="fr-FR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lang="fr-FR" i="1" dirty="0"/>
                  <a:t>)</a:t>
                </a:r>
              </a:p>
              <a:p>
                <a:pPr lvl="2">
                  <a:spcBef>
                    <a:spcPts val="600"/>
                  </a:spcBef>
                </a:pPr>
                <a:r>
                  <a:rPr lang="fr-FR" dirty="0"/>
                  <a:t>Rotation des axes par rapport à un référentiel externe à la fibre</a:t>
                </a:r>
                <a:r>
                  <a:rPr lang="fr-FR" i="1" dirty="0"/>
                  <a:t> </a:t>
                </a:r>
              </a:p>
            </p:txBody>
          </p:sp>
        </mc:Choice>
        <mc:Fallback xmlns="">
          <p:sp>
            <p:nvSpPr>
              <p:cNvPr id="15" name="Espace réservé du contenu 2">
                <a:extLst>
                  <a:ext uri="{FF2B5EF4-FFF2-40B4-BE49-F238E27FC236}">
                    <a16:creationId xmlns:a16="http://schemas.microsoft.com/office/drawing/2014/main" id="{905C3EF0-44FB-4B93-9063-27932CB89C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4959264"/>
                <a:ext cx="11327432" cy="1113562"/>
              </a:xfrm>
              <a:prstGeom prst="rect">
                <a:avLst/>
              </a:prstGeom>
              <a:blipFill>
                <a:blip r:embed="rId4"/>
                <a:stretch>
                  <a:fillRect t="-4396" b="-1978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05464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10" grpId="0"/>
      <p:bldP spid="12" grpId="0"/>
      <p:bldP spid="13" grpId="0"/>
      <p:bldP spid="14" grpId="0"/>
      <p:bldP spid="15" grpId="0" build="p" bldLvl="3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06BB253-6307-49D7-B135-DCD4D40194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4800" dirty="0"/>
              <a:t>Fibres optiques monomodes</a:t>
            </a:r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CC494AD9-35A4-4243-8D83-376220C91E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548438"/>
            <a:ext cx="11327432" cy="656426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</a:pPr>
            <a:r>
              <a:rPr lang="fr-FR" sz="2800" dirty="0"/>
              <a:t>PCF, </a:t>
            </a:r>
            <a:r>
              <a:rPr lang="fr-FR" sz="2800" i="1" dirty="0" err="1"/>
              <a:t>photonic</a:t>
            </a:r>
            <a:r>
              <a:rPr lang="fr-FR" sz="2800" i="1" dirty="0"/>
              <a:t> </a:t>
            </a:r>
            <a:r>
              <a:rPr lang="fr-FR" sz="2800" i="1" dirty="0" err="1"/>
              <a:t>crystal</a:t>
            </a:r>
            <a:r>
              <a:rPr lang="fr-FR" sz="2800" i="1" dirty="0"/>
              <a:t> </a:t>
            </a:r>
            <a:r>
              <a:rPr lang="fr-FR" sz="2800" i="1" dirty="0" err="1"/>
              <a:t>fiber</a:t>
            </a:r>
            <a:endParaRPr lang="fr-FR" sz="2800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Espace réservé du contenu 2">
                <a:extLst>
                  <a:ext uri="{FF2B5EF4-FFF2-40B4-BE49-F238E27FC236}">
                    <a16:creationId xmlns:a16="http://schemas.microsoft.com/office/drawing/2014/main" id="{905C3EF0-44FB-4B93-9063-27932CB89C2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57200" y="4959264"/>
                <a:ext cx="11327432" cy="120604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457200" indent="-457200" algn="l" defTabSz="914400" rtl="0" eaLnBrk="1" latinLnBrk="0" hangingPunct="1">
                  <a:spcBef>
                    <a:spcPct val="20000"/>
                  </a:spcBef>
                  <a:buFont typeface="Wingdings" panose="05000000000000000000" pitchFamily="2" charset="2"/>
                  <a:buChar char="§"/>
                  <a:defRPr sz="2800" b="1" kern="1200">
                    <a:solidFill>
                      <a:srgbClr val="FF0000"/>
                    </a:solidFill>
                    <a:latin typeface="Candara" panose="020E0502030303020204" pitchFamily="34" charset="0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Clr>
                    <a:srgbClr val="0000FF"/>
                  </a:buClr>
                  <a:buFont typeface="Arial" panose="020B0604020202020204" pitchFamily="34" charset="0"/>
                  <a:buChar char="•"/>
                  <a:defRPr sz="2400" b="1" i="1" kern="1200">
                    <a:solidFill>
                      <a:schemeClr val="tx1"/>
                    </a:solidFill>
                    <a:latin typeface="Candara" panose="020E0502030303020204" pitchFamily="34" charset="0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Clr>
                    <a:srgbClr val="00B0F0"/>
                  </a:buClr>
                  <a:buFont typeface="Wingdings" panose="05000000000000000000" pitchFamily="2" charset="2"/>
                  <a:buChar char="ü"/>
                  <a:defRPr sz="2000" i="1" kern="1200">
                    <a:solidFill>
                      <a:schemeClr val="tx1"/>
                    </a:solidFill>
                    <a:latin typeface="Candara" panose="020E0502030303020204" pitchFamily="34" charset="0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Candara" panose="020E0502030303020204" pitchFamily="34" charset="0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Wingdings" panose="05000000000000000000" pitchFamily="2" charset="2"/>
                  <a:buChar char="§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1">
                  <a:spcBef>
                    <a:spcPts val="1200"/>
                  </a:spcBef>
                </a:pPr>
                <a:r>
                  <a:rPr lang="fr-FR" dirty="0"/>
                  <a:t>Fibre infiniment monomode </a:t>
                </a:r>
              </a:p>
              <a:p>
                <a:pPr lvl="2">
                  <a:spcBef>
                    <a:spcPts val="600"/>
                  </a:spcBef>
                </a:pPr>
                <a:r>
                  <a:rPr lang="fr-FR" i="1" dirty="0"/>
                  <a:t>Pas de longueur d’onde de coupure</a:t>
                </a:r>
              </a:p>
              <a:p>
                <a:pPr lvl="2">
                  <a:spcBef>
                    <a:spcPts val="600"/>
                  </a:spcBef>
                </a:pPr>
                <a:r>
                  <a:rPr lang="fr-FR" dirty="0"/>
                  <a:t>Rayon modal indépendant de la longueur d’onde (NA proportionnelle à </a:t>
                </a:r>
                <a14:m>
                  <m:oMath xmlns:m="http://schemas.openxmlformats.org/officeDocument/2006/math">
                    <m:r>
                      <a:rPr lang="fr-FR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lang="fr-FR" i="1" dirty="0"/>
                  <a:t>)</a:t>
                </a:r>
              </a:p>
            </p:txBody>
          </p:sp>
        </mc:Choice>
        <mc:Fallback xmlns="">
          <p:sp>
            <p:nvSpPr>
              <p:cNvPr id="15" name="Espace réservé du contenu 2">
                <a:extLst>
                  <a:ext uri="{FF2B5EF4-FFF2-40B4-BE49-F238E27FC236}">
                    <a16:creationId xmlns:a16="http://schemas.microsoft.com/office/drawing/2014/main" id="{905C3EF0-44FB-4B93-9063-27932CB89C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4959264"/>
                <a:ext cx="11327432" cy="1206040"/>
              </a:xfrm>
              <a:prstGeom prst="rect">
                <a:avLst/>
              </a:prstGeom>
              <a:blipFill>
                <a:blip r:embed="rId2"/>
                <a:stretch>
                  <a:fillRect t="-4061" b="-1066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Image 16">
            <a:extLst>
              <a:ext uri="{FF2B5EF4-FFF2-40B4-BE49-F238E27FC236}">
                <a16:creationId xmlns:a16="http://schemas.microsoft.com/office/drawing/2014/main" id="{BA6896EE-56F6-4A6A-BDA9-77D22252BCA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" r="43367"/>
          <a:stretch/>
        </p:blipFill>
        <p:spPr>
          <a:xfrm>
            <a:off x="2999656" y="2204864"/>
            <a:ext cx="2357511" cy="2340000"/>
          </a:xfrm>
          <a:prstGeom prst="rect">
            <a:avLst/>
          </a:prstGeom>
        </p:spPr>
      </p:pic>
      <p:sp>
        <p:nvSpPr>
          <p:cNvPr id="18" name="ZoneTexte 17">
            <a:extLst>
              <a:ext uri="{FF2B5EF4-FFF2-40B4-BE49-F238E27FC236}">
                <a16:creationId xmlns:a16="http://schemas.microsoft.com/office/drawing/2014/main" id="{8DBDB7BF-382C-4C0C-B027-DB4CE74330B8}"/>
              </a:ext>
            </a:extLst>
          </p:cNvPr>
          <p:cNvSpPr txBox="1"/>
          <p:nvPr/>
        </p:nvSpPr>
        <p:spPr>
          <a:xfrm>
            <a:off x="3210902" y="4544864"/>
            <a:ext cx="19350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Photonic</a:t>
            </a:r>
            <a:r>
              <a:rPr lang="fr-FR" dirty="0"/>
              <a:t> band gap</a:t>
            </a:r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3D5AC7C8-277F-4C8D-AE42-3B78E466ECD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8708" y="2204864"/>
            <a:ext cx="2363636" cy="2340000"/>
          </a:xfrm>
          <a:prstGeom prst="rect">
            <a:avLst/>
          </a:prstGeom>
        </p:spPr>
      </p:pic>
      <p:sp>
        <p:nvSpPr>
          <p:cNvPr id="21" name="ZoneTexte 20">
            <a:extLst>
              <a:ext uri="{FF2B5EF4-FFF2-40B4-BE49-F238E27FC236}">
                <a16:creationId xmlns:a16="http://schemas.microsoft.com/office/drawing/2014/main" id="{2AD6FF4D-97E0-4EA9-8541-6F916AD31644}"/>
              </a:ext>
            </a:extLst>
          </p:cNvPr>
          <p:cNvSpPr txBox="1"/>
          <p:nvPr/>
        </p:nvSpPr>
        <p:spPr>
          <a:xfrm>
            <a:off x="7357655" y="4545537"/>
            <a:ext cx="1305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Hollow</a:t>
            </a:r>
            <a:r>
              <a:rPr lang="fr-FR" dirty="0"/>
              <a:t> </a:t>
            </a:r>
            <a:r>
              <a:rPr lang="fr-FR" dirty="0" err="1"/>
              <a:t>core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40250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15" grpId="0" build="p" bldLvl="3"/>
      <p:bldP spid="18" grpId="0"/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06BB253-6307-49D7-B135-DCD4D40194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4800" dirty="0"/>
              <a:t>Fibres optiques monomodes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Espace réservé du contenu 2">
                <a:extLst>
                  <a:ext uri="{FF2B5EF4-FFF2-40B4-BE49-F238E27FC236}">
                    <a16:creationId xmlns:a16="http://schemas.microsoft.com/office/drawing/2014/main" id="{CC494AD9-35A4-4243-8D83-376220C91E4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48438"/>
                <a:ext cx="11327432" cy="4616866"/>
              </a:xfrm>
            </p:spPr>
            <p:txBody>
              <a:bodyPr>
                <a:no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fr-FR" sz="2800" dirty="0"/>
                  <a:t>Transport de flux</a:t>
                </a:r>
                <a:endParaRPr lang="fr-FR" sz="2800" i="1" dirty="0"/>
              </a:p>
              <a:p>
                <a:pPr lvl="1">
                  <a:spcBef>
                    <a:spcPts val="600"/>
                  </a:spcBef>
                </a:pPr>
                <a:r>
                  <a:rPr lang="fr-FR" sz="2400" dirty="0"/>
                  <a:t>Source monochromatique</a:t>
                </a:r>
              </a:p>
              <a:p>
                <a:pPr lvl="2">
                  <a:spcBef>
                    <a:spcPts val="600"/>
                  </a:spcBef>
                </a:pPr>
                <a:r>
                  <a:rPr lang="fr-FR" dirty="0"/>
                  <a:t>Longueur d’onde de coupure de la fibre &lt; longueur d’onde de la source</a:t>
                </a:r>
              </a:p>
              <a:p>
                <a:pPr lvl="2">
                  <a:spcBef>
                    <a:spcPts val="600"/>
                  </a:spcBef>
                </a:pPr>
                <a:r>
                  <a:rPr lang="fr-FR" dirty="0"/>
                  <a:t>Choix du type de fibre fonction du caractère polarisé (PMF) ou non (SMF) de la source</a:t>
                </a:r>
              </a:p>
              <a:p>
                <a:pPr lvl="2">
                  <a:spcBef>
                    <a:spcPts val="600"/>
                  </a:spcBef>
                </a:pPr>
                <a:r>
                  <a:rPr lang="fr-FR" dirty="0"/>
                  <a:t>Couplage quasi unitaire par adaptation des structures modales entre source et fibre à l’aide d’un système optique adapté</a:t>
                </a:r>
              </a:p>
              <a:p>
                <a:pPr lvl="3">
                  <a:spcBef>
                    <a:spcPts val="600"/>
                  </a:spcBef>
                </a:pPr>
                <a:r>
                  <a:rPr lang="fr-FR" dirty="0"/>
                  <a:t>Qualité du système optique proche de la limite de diffraction (W, écart aberrant)</a:t>
                </a:r>
              </a:p>
              <a:p>
                <a:pPr lvl="3">
                  <a:spcBef>
                    <a:spcPts val="600"/>
                  </a:spcBef>
                </a:pPr>
                <a:r>
                  <a:rPr lang="fr-FR" dirty="0"/>
                  <a:t>Efficacité de couplage : (transmission x facteur de STREHL) du système optique</a:t>
                </a:r>
              </a:p>
              <a:p>
                <a:pPr marL="1371600" lvl="3" indent="0">
                  <a:spcBef>
                    <a:spcPts val="600"/>
                  </a:spcBef>
                  <a:buNone/>
                </a:pPr>
                <a:r>
                  <a:rPr lang="fr-FR" dirty="0"/>
                  <a:t>				</a:t>
                </a:r>
                <a14:m>
                  <m:oMath xmlns:m="http://schemas.openxmlformats.org/officeDocument/2006/math">
                    <m:r>
                      <a:rPr lang="fr-F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𝜂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𝑇</m:t>
                    </m:r>
                    <m:sSup>
                      <m:sSup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fr-FR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p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sSubSup>
                          <m:sSubSupPr>
                            <m:ctrlPr>
                              <a:rPr lang="fr-FR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fr-FR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𝑊</m:t>
                            </m:r>
                          </m:sub>
                          <m:sup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sup>
                    </m:sSup>
                  </m:oMath>
                </a14:m>
                <a:endParaRPr lang="fr-FR" dirty="0"/>
              </a:p>
              <a:p>
                <a:pPr lvl="3">
                  <a:spcBef>
                    <a:spcPts val="600"/>
                  </a:spcBef>
                </a:pPr>
                <a:r>
                  <a:rPr lang="fr-FR" dirty="0"/>
                  <a:t>Tolérances d’alignement particulièrement critiques (µm, secondes d’arc)</a:t>
                </a:r>
              </a:p>
              <a:p>
                <a:pPr lvl="3">
                  <a:spcBef>
                    <a:spcPts val="600"/>
                  </a:spcBef>
                </a:pPr>
                <a:r>
                  <a:rPr lang="fr-FR" dirty="0"/>
                  <a:t>Emploi recommandé de connecteurs de type FC/APC</a:t>
                </a:r>
              </a:p>
            </p:txBody>
          </p:sp>
        </mc:Choice>
        <mc:Fallback xmlns="">
          <p:sp>
            <p:nvSpPr>
              <p:cNvPr id="11" name="Espace réservé du contenu 2">
                <a:extLst>
                  <a:ext uri="{FF2B5EF4-FFF2-40B4-BE49-F238E27FC236}">
                    <a16:creationId xmlns:a16="http://schemas.microsoft.com/office/drawing/2014/main" id="{CC494AD9-35A4-4243-8D83-376220C91E4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48438"/>
                <a:ext cx="11327432" cy="4616866"/>
              </a:xfrm>
              <a:blipFill>
                <a:blip r:embed="rId2"/>
                <a:stretch>
                  <a:fillRect l="-915" t="-1189" r="-64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72774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 bldLvl="5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24463</TotalTime>
  <Words>1405</Words>
  <Application>Microsoft Office PowerPoint</Application>
  <PresentationFormat>Grand écran</PresentationFormat>
  <Paragraphs>180</Paragraphs>
  <Slides>25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25</vt:i4>
      </vt:variant>
    </vt:vector>
  </HeadingPairs>
  <TitlesOfParts>
    <vt:vector size="31" baseType="lpstr">
      <vt:lpstr>Arial</vt:lpstr>
      <vt:lpstr>Calibri</vt:lpstr>
      <vt:lpstr>Cambria Math</vt:lpstr>
      <vt:lpstr>Candara</vt:lpstr>
      <vt:lpstr>Wingdings</vt:lpstr>
      <vt:lpstr>Thème Office</vt:lpstr>
      <vt:lpstr>Fibres optiques et instrumentation Quelles propriétés ? Pour quelles fonctions ?</vt:lpstr>
      <vt:lpstr>Introduction</vt:lpstr>
      <vt:lpstr>Introduction</vt:lpstr>
      <vt:lpstr>Introduction</vt:lpstr>
      <vt:lpstr>Fibres optiques monomodes</vt:lpstr>
      <vt:lpstr>Fibres optiques monomodes</vt:lpstr>
      <vt:lpstr>Fibres optiques monomodes</vt:lpstr>
      <vt:lpstr>Fibres optiques monomodes</vt:lpstr>
      <vt:lpstr>Fibres optiques monomodes</vt:lpstr>
      <vt:lpstr>Fibres optiques monomodes</vt:lpstr>
      <vt:lpstr>Fibres optiques monomodes</vt:lpstr>
      <vt:lpstr>Fibres optiques monomodes</vt:lpstr>
      <vt:lpstr>Fibres optiques monomodes</vt:lpstr>
      <vt:lpstr>Fibres optiques monomodes</vt:lpstr>
      <vt:lpstr>Fibres optiques monomodes</vt:lpstr>
      <vt:lpstr>Fibres optiques monomodes</vt:lpstr>
      <vt:lpstr>Fibres optiques monomodes</vt:lpstr>
      <vt:lpstr>Fibres optiques multimodes</vt:lpstr>
      <vt:lpstr>Fibres optiques multimodes</vt:lpstr>
      <vt:lpstr>Fibres optiques multimodes</vt:lpstr>
      <vt:lpstr>Fibres optiques multimodes</vt:lpstr>
      <vt:lpstr>Fibres optiques multimodes</vt:lpstr>
      <vt:lpstr>Fibres optiques multimodes</vt:lpstr>
      <vt:lpstr>Exemple</vt:lpstr>
      <vt:lpstr>Présentation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Michel Lequime</dc:creator>
  <cp:lastModifiedBy>Michel LEQUIME</cp:lastModifiedBy>
  <cp:revision>588</cp:revision>
  <dcterms:created xsi:type="dcterms:W3CDTF">2014-04-28T06:17:04Z</dcterms:created>
  <dcterms:modified xsi:type="dcterms:W3CDTF">2023-06-27T08:34:24Z</dcterms:modified>
</cp:coreProperties>
</file>