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335" r:id="rId2"/>
    <p:sldId id="360" r:id="rId3"/>
    <p:sldId id="366" r:id="rId4"/>
    <p:sldId id="365" r:id="rId5"/>
    <p:sldId id="357" r:id="rId6"/>
    <p:sldId id="359" r:id="rId7"/>
    <p:sldId id="362" r:id="rId8"/>
    <p:sldId id="361" r:id="rId9"/>
    <p:sldId id="358" r:id="rId10"/>
    <p:sldId id="371" r:id="rId11"/>
    <p:sldId id="372" r:id="rId12"/>
    <p:sldId id="373" r:id="rId13"/>
    <p:sldId id="370" r:id="rId14"/>
    <p:sldId id="377" r:id="rId15"/>
    <p:sldId id="376" r:id="rId16"/>
    <p:sldId id="315" r:id="rId17"/>
    <p:sldId id="379" r:id="rId18"/>
    <p:sldId id="332" r:id="rId19"/>
    <p:sldId id="364" r:id="rId20"/>
    <p:sldId id="368" r:id="rId21"/>
    <p:sldId id="369" r:id="rId2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FF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10"/>
    <p:restoredTop sz="96327"/>
  </p:normalViewPr>
  <p:slideViewPr>
    <p:cSldViewPr snapToGrid="0">
      <p:cViewPr varScale="1">
        <p:scale>
          <a:sx n="110" d="100"/>
          <a:sy n="110" d="100"/>
        </p:scale>
        <p:origin x="208" y="9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B396C1-30CE-4D49-B0B8-D55FF6E71EA1}" type="datetimeFigureOut">
              <a:rPr lang="en-US" smtClean="0"/>
              <a:t>6/22/23</a:t>
            </a:fld>
            <a:endParaRPr lang="en-US"/>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801C54-DFD8-764F-8FF7-620228E036E2}" type="slidenum">
              <a:rPr lang="en-US" smtClean="0"/>
              <a:t>‹N°›</a:t>
            </a:fld>
            <a:endParaRPr lang="en-US"/>
          </a:p>
        </p:txBody>
      </p:sp>
    </p:spTree>
    <p:extLst>
      <p:ext uri="{BB962C8B-B14F-4D97-AF65-F5344CB8AC3E}">
        <p14:creationId xmlns:p14="http://schemas.microsoft.com/office/powerpoint/2010/main" val="1186158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2</a:t>
            </a:fld>
            <a:endParaRPr lang="fr-FR"/>
          </a:p>
        </p:txBody>
      </p:sp>
    </p:spTree>
    <p:extLst>
      <p:ext uri="{BB962C8B-B14F-4D97-AF65-F5344CB8AC3E}">
        <p14:creationId xmlns:p14="http://schemas.microsoft.com/office/powerpoint/2010/main" val="1228852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11</a:t>
            </a:fld>
            <a:endParaRPr lang="fr-FR"/>
          </a:p>
        </p:txBody>
      </p:sp>
    </p:spTree>
    <p:extLst>
      <p:ext uri="{BB962C8B-B14F-4D97-AF65-F5344CB8AC3E}">
        <p14:creationId xmlns:p14="http://schemas.microsoft.com/office/powerpoint/2010/main" val="142143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12</a:t>
            </a:fld>
            <a:endParaRPr lang="fr-FR"/>
          </a:p>
        </p:txBody>
      </p:sp>
    </p:spTree>
    <p:extLst>
      <p:ext uri="{BB962C8B-B14F-4D97-AF65-F5344CB8AC3E}">
        <p14:creationId xmlns:p14="http://schemas.microsoft.com/office/powerpoint/2010/main" val="1136515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13</a:t>
            </a:fld>
            <a:endParaRPr lang="fr-FR"/>
          </a:p>
        </p:txBody>
      </p:sp>
    </p:spTree>
    <p:extLst>
      <p:ext uri="{BB962C8B-B14F-4D97-AF65-F5344CB8AC3E}">
        <p14:creationId xmlns:p14="http://schemas.microsoft.com/office/powerpoint/2010/main" val="1444752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14</a:t>
            </a:fld>
            <a:endParaRPr lang="fr-FR"/>
          </a:p>
        </p:txBody>
      </p:sp>
    </p:spTree>
    <p:extLst>
      <p:ext uri="{BB962C8B-B14F-4D97-AF65-F5344CB8AC3E}">
        <p14:creationId xmlns:p14="http://schemas.microsoft.com/office/powerpoint/2010/main" val="3095346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15</a:t>
            </a:fld>
            <a:endParaRPr lang="fr-FR"/>
          </a:p>
        </p:txBody>
      </p:sp>
    </p:spTree>
    <p:extLst>
      <p:ext uri="{BB962C8B-B14F-4D97-AF65-F5344CB8AC3E}">
        <p14:creationId xmlns:p14="http://schemas.microsoft.com/office/powerpoint/2010/main" val="3208256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17</a:t>
            </a:fld>
            <a:endParaRPr lang="fr-FR"/>
          </a:p>
        </p:txBody>
      </p:sp>
    </p:spTree>
    <p:extLst>
      <p:ext uri="{BB962C8B-B14F-4D97-AF65-F5344CB8AC3E}">
        <p14:creationId xmlns:p14="http://schemas.microsoft.com/office/powerpoint/2010/main" val="2849586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19</a:t>
            </a:fld>
            <a:endParaRPr lang="fr-FR"/>
          </a:p>
        </p:txBody>
      </p:sp>
    </p:spTree>
    <p:extLst>
      <p:ext uri="{BB962C8B-B14F-4D97-AF65-F5344CB8AC3E}">
        <p14:creationId xmlns:p14="http://schemas.microsoft.com/office/powerpoint/2010/main" val="169216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20</a:t>
            </a:fld>
            <a:endParaRPr lang="fr-FR"/>
          </a:p>
        </p:txBody>
      </p:sp>
    </p:spTree>
    <p:extLst>
      <p:ext uri="{BB962C8B-B14F-4D97-AF65-F5344CB8AC3E}">
        <p14:creationId xmlns:p14="http://schemas.microsoft.com/office/powerpoint/2010/main" val="36818386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21</a:t>
            </a:fld>
            <a:endParaRPr lang="fr-FR"/>
          </a:p>
        </p:txBody>
      </p:sp>
    </p:spTree>
    <p:extLst>
      <p:ext uri="{BB962C8B-B14F-4D97-AF65-F5344CB8AC3E}">
        <p14:creationId xmlns:p14="http://schemas.microsoft.com/office/powerpoint/2010/main" val="3548586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3</a:t>
            </a:fld>
            <a:endParaRPr lang="fr-FR"/>
          </a:p>
        </p:txBody>
      </p:sp>
    </p:spTree>
    <p:extLst>
      <p:ext uri="{BB962C8B-B14F-4D97-AF65-F5344CB8AC3E}">
        <p14:creationId xmlns:p14="http://schemas.microsoft.com/office/powerpoint/2010/main" val="1412117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4</a:t>
            </a:fld>
            <a:endParaRPr lang="fr-FR"/>
          </a:p>
        </p:txBody>
      </p:sp>
    </p:spTree>
    <p:extLst>
      <p:ext uri="{BB962C8B-B14F-4D97-AF65-F5344CB8AC3E}">
        <p14:creationId xmlns:p14="http://schemas.microsoft.com/office/powerpoint/2010/main" val="3424123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5</a:t>
            </a:fld>
            <a:endParaRPr lang="fr-FR"/>
          </a:p>
        </p:txBody>
      </p:sp>
    </p:spTree>
    <p:extLst>
      <p:ext uri="{BB962C8B-B14F-4D97-AF65-F5344CB8AC3E}">
        <p14:creationId xmlns:p14="http://schemas.microsoft.com/office/powerpoint/2010/main" val="2901305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6</a:t>
            </a:fld>
            <a:endParaRPr lang="fr-FR"/>
          </a:p>
        </p:txBody>
      </p:sp>
    </p:spTree>
    <p:extLst>
      <p:ext uri="{BB962C8B-B14F-4D97-AF65-F5344CB8AC3E}">
        <p14:creationId xmlns:p14="http://schemas.microsoft.com/office/powerpoint/2010/main" val="3120585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7</a:t>
            </a:fld>
            <a:endParaRPr lang="fr-FR"/>
          </a:p>
        </p:txBody>
      </p:sp>
    </p:spTree>
    <p:extLst>
      <p:ext uri="{BB962C8B-B14F-4D97-AF65-F5344CB8AC3E}">
        <p14:creationId xmlns:p14="http://schemas.microsoft.com/office/powerpoint/2010/main" val="3279994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8</a:t>
            </a:fld>
            <a:endParaRPr lang="fr-FR"/>
          </a:p>
        </p:txBody>
      </p:sp>
    </p:spTree>
    <p:extLst>
      <p:ext uri="{BB962C8B-B14F-4D97-AF65-F5344CB8AC3E}">
        <p14:creationId xmlns:p14="http://schemas.microsoft.com/office/powerpoint/2010/main" val="2971029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9</a:t>
            </a:fld>
            <a:endParaRPr lang="fr-FR"/>
          </a:p>
        </p:txBody>
      </p:sp>
    </p:spTree>
    <p:extLst>
      <p:ext uri="{BB962C8B-B14F-4D97-AF65-F5344CB8AC3E}">
        <p14:creationId xmlns:p14="http://schemas.microsoft.com/office/powerpoint/2010/main" val="3454147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187008E-9236-A244-82F7-A4BD33C89936}" type="slidenum">
              <a:rPr lang="fr-FR" smtClean="0"/>
              <a:t>10</a:t>
            </a:fld>
            <a:endParaRPr lang="fr-FR"/>
          </a:p>
        </p:txBody>
      </p:sp>
    </p:spTree>
    <p:extLst>
      <p:ext uri="{BB962C8B-B14F-4D97-AF65-F5344CB8AC3E}">
        <p14:creationId xmlns:p14="http://schemas.microsoft.com/office/powerpoint/2010/main" val="3482824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E539775-E557-AA20-0D62-1DA1593AA604}"/>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en-US"/>
          </a:p>
        </p:txBody>
      </p:sp>
      <p:sp>
        <p:nvSpPr>
          <p:cNvPr id="3" name="Sous-titre 2">
            <a:extLst>
              <a:ext uri="{FF2B5EF4-FFF2-40B4-BE49-F238E27FC236}">
                <a16:creationId xmlns:a16="http://schemas.microsoft.com/office/drawing/2014/main" id="{0F86A263-FE38-3D90-7449-FC897DBD65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sp>
        <p:nvSpPr>
          <p:cNvPr id="4" name="Espace réservé de la date 3">
            <a:extLst>
              <a:ext uri="{FF2B5EF4-FFF2-40B4-BE49-F238E27FC236}">
                <a16:creationId xmlns:a16="http://schemas.microsoft.com/office/drawing/2014/main" id="{7D8A1C6C-8080-3862-7473-DBB9A6275D21}"/>
              </a:ext>
            </a:extLst>
          </p:cNvPr>
          <p:cNvSpPr>
            <a:spLocks noGrp="1"/>
          </p:cNvSpPr>
          <p:nvPr>
            <p:ph type="dt" sz="half" idx="10"/>
          </p:nvPr>
        </p:nvSpPr>
        <p:spPr/>
        <p:txBody>
          <a:bodyPr/>
          <a:lstStyle/>
          <a:p>
            <a:fld id="{C68E4C8E-6A25-2549-89D4-8D1DC5E61C80}" type="datetimeFigureOut">
              <a:rPr lang="en-US" smtClean="0"/>
              <a:t>6/22/23</a:t>
            </a:fld>
            <a:endParaRPr lang="en-US"/>
          </a:p>
        </p:txBody>
      </p:sp>
      <p:sp>
        <p:nvSpPr>
          <p:cNvPr id="5" name="Espace réservé du pied de page 4">
            <a:extLst>
              <a:ext uri="{FF2B5EF4-FFF2-40B4-BE49-F238E27FC236}">
                <a16:creationId xmlns:a16="http://schemas.microsoft.com/office/drawing/2014/main" id="{88AE7C14-8CD9-E1C0-673F-6896112C61DA}"/>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B8DDDFB6-4A1C-EDA2-3BBE-FB4CFB785889}"/>
              </a:ext>
            </a:extLst>
          </p:cNvPr>
          <p:cNvSpPr>
            <a:spLocks noGrp="1"/>
          </p:cNvSpPr>
          <p:nvPr>
            <p:ph type="sldNum" sz="quarter" idx="12"/>
          </p:nvPr>
        </p:nvSpPr>
        <p:spPr/>
        <p:txBody>
          <a:bodyPr/>
          <a:lstStyle/>
          <a:p>
            <a:fld id="{B321DED4-4CC9-9D4F-8A6A-BC642AE047CB}" type="slidenum">
              <a:rPr lang="en-US" smtClean="0"/>
              <a:t>‹N°›</a:t>
            </a:fld>
            <a:endParaRPr lang="en-US"/>
          </a:p>
        </p:txBody>
      </p:sp>
    </p:spTree>
    <p:extLst>
      <p:ext uri="{BB962C8B-B14F-4D97-AF65-F5344CB8AC3E}">
        <p14:creationId xmlns:p14="http://schemas.microsoft.com/office/powerpoint/2010/main" val="17643261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E2DC53-28A6-918E-397C-0E5144B06756}"/>
              </a:ext>
            </a:extLst>
          </p:cNvPr>
          <p:cNvSpPr>
            <a:spLocks noGrp="1"/>
          </p:cNvSpPr>
          <p:nvPr>
            <p:ph type="title"/>
          </p:nvPr>
        </p:nvSpPr>
        <p:spPr/>
        <p:txBody>
          <a:bodyPr/>
          <a:lstStyle/>
          <a:p>
            <a:r>
              <a:rPr lang="fr-FR"/>
              <a:t>Modifiez le style du titre</a:t>
            </a:r>
            <a:endParaRPr lang="en-US"/>
          </a:p>
        </p:txBody>
      </p:sp>
      <p:sp>
        <p:nvSpPr>
          <p:cNvPr id="3" name="Espace réservé du texte vertical 2">
            <a:extLst>
              <a:ext uri="{FF2B5EF4-FFF2-40B4-BE49-F238E27FC236}">
                <a16:creationId xmlns:a16="http://schemas.microsoft.com/office/drawing/2014/main" id="{77A8FC07-C8A3-FFC8-2F87-91F70EB8C395}"/>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38B9BB18-A3C0-A916-EA94-35E3ED5E2571}"/>
              </a:ext>
            </a:extLst>
          </p:cNvPr>
          <p:cNvSpPr>
            <a:spLocks noGrp="1"/>
          </p:cNvSpPr>
          <p:nvPr>
            <p:ph type="dt" sz="half" idx="10"/>
          </p:nvPr>
        </p:nvSpPr>
        <p:spPr/>
        <p:txBody>
          <a:bodyPr/>
          <a:lstStyle/>
          <a:p>
            <a:fld id="{C68E4C8E-6A25-2549-89D4-8D1DC5E61C80}" type="datetimeFigureOut">
              <a:rPr lang="en-US" smtClean="0"/>
              <a:t>6/22/23</a:t>
            </a:fld>
            <a:endParaRPr lang="en-US"/>
          </a:p>
        </p:txBody>
      </p:sp>
      <p:sp>
        <p:nvSpPr>
          <p:cNvPr id="5" name="Espace réservé du pied de page 4">
            <a:extLst>
              <a:ext uri="{FF2B5EF4-FFF2-40B4-BE49-F238E27FC236}">
                <a16:creationId xmlns:a16="http://schemas.microsoft.com/office/drawing/2014/main" id="{A3A558E0-E892-5913-CA1D-754EFEDB357E}"/>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8D0E4846-197A-8BE6-D43E-DBD73E32F340}"/>
              </a:ext>
            </a:extLst>
          </p:cNvPr>
          <p:cNvSpPr>
            <a:spLocks noGrp="1"/>
          </p:cNvSpPr>
          <p:nvPr>
            <p:ph type="sldNum" sz="quarter" idx="12"/>
          </p:nvPr>
        </p:nvSpPr>
        <p:spPr/>
        <p:txBody>
          <a:bodyPr/>
          <a:lstStyle/>
          <a:p>
            <a:fld id="{B321DED4-4CC9-9D4F-8A6A-BC642AE047CB}" type="slidenum">
              <a:rPr lang="en-US" smtClean="0"/>
              <a:t>‹N°›</a:t>
            </a:fld>
            <a:endParaRPr lang="en-US"/>
          </a:p>
        </p:txBody>
      </p:sp>
    </p:spTree>
    <p:extLst>
      <p:ext uri="{BB962C8B-B14F-4D97-AF65-F5344CB8AC3E}">
        <p14:creationId xmlns:p14="http://schemas.microsoft.com/office/powerpoint/2010/main" val="1252810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DC0AC5A6-EAF8-B9E0-F296-6EA2CAD69272}"/>
              </a:ext>
            </a:extLst>
          </p:cNvPr>
          <p:cNvSpPr>
            <a:spLocks noGrp="1"/>
          </p:cNvSpPr>
          <p:nvPr>
            <p:ph type="title" orient="vert"/>
          </p:nvPr>
        </p:nvSpPr>
        <p:spPr>
          <a:xfrm>
            <a:off x="8724900" y="365125"/>
            <a:ext cx="2628900" cy="5811838"/>
          </a:xfrm>
        </p:spPr>
        <p:txBody>
          <a:bodyPr vert="eaVert"/>
          <a:lstStyle/>
          <a:p>
            <a:r>
              <a:rPr lang="fr-FR"/>
              <a:t>Modifiez le style du titre</a:t>
            </a:r>
            <a:endParaRPr lang="en-US"/>
          </a:p>
        </p:txBody>
      </p:sp>
      <p:sp>
        <p:nvSpPr>
          <p:cNvPr id="3" name="Espace réservé du texte vertical 2">
            <a:extLst>
              <a:ext uri="{FF2B5EF4-FFF2-40B4-BE49-F238E27FC236}">
                <a16:creationId xmlns:a16="http://schemas.microsoft.com/office/drawing/2014/main" id="{7655D1D4-0A9A-12A0-0474-D7D8B7C0AFB5}"/>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55EE6169-D024-26B2-9911-184DEE7AF1DA}"/>
              </a:ext>
            </a:extLst>
          </p:cNvPr>
          <p:cNvSpPr>
            <a:spLocks noGrp="1"/>
          </p:cNvSpPr>
          <p:nvPr>
            <p:ph type="dt" sz="half" idx="10"/>
          </p:nvPr>
        </p:nvSpPr>
        <p:spPr/>
        <p:txBody>
          <a:bodyPr/>
          <a:lstStyle/>
          <a:p>
            <a:fld id="{C68E4C8E-6A25-2549-89D4-8D1DC5E61C80}" type="datetimeFigureOut">
              <a:rPr lang="en-US" smtClean="0"/>
              <a:t>6/22/23</a:t>
            </a:fld>
            <a:endParaRPr lang="en-US"/>
          </a:p>
        </p:txBody>
      </p:sp>
      <p:sp>
        <p:nvSpPr>
          <p:cNvPr id="5" name="Espace réservé du pied de page 4">
            <a:extLst>
              <a:ext uri="{FF2B5EF4-FFF2-40B4-BE49-F238E27FC236}">
                <a16:creationId xmlns:a16="http://schemas.microsoft.com/office/drawing/2014/main" id="{E64ABEA4-0149-9B8A-AD27-672EEF932042}"/>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28A8BD00-4490-F22E-D477-A98C4C7CC011}"/>
              </a:ext>
            </a:extLst>
          </p:cNvPr>
          <p:cNvSpPr>
            <a:spLocks noGrp="1"/>
          </p:cNvSpPr>
          <p:nvPr>
            <p:ph type="sldNum" sz="quarter" idx="12"/>
          </p:nvPr>
        </p:nvSpPr>
        <p:spPr/>
        <p:txBody>
          <a:bodyPr/>
          <a:lstStyle/>
          <a:p>
            <a:fld id="{B321DED4-4CC9-9D4F-8A6A-BC642AE047CB}" type="slidenum">
              <a:rPr lang="en-US" smtClean="0"/>
              <a:t>‹N°›</a:t>
            </a:fld>
            <a:endParaRPr lang="en-US"/>
          </a:p>
        </p:txBody>
      </p:sp>
    </p:spTree>
    <p:extLst>
      <p:ext uri="{BB962C8B-B14F-4D97-AF65-F5344CB8AC3E}">
        <p14:creationId xmlns:p14="http://schemas.microsoft.com/office/powerpoint/2010/main" val="40057862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lide titre">
    <p:bg>
      <p:bgPr>
        <a:solidFill>
          <a:srgbClr val="02FFDB"/>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704D401-E497-077B-F956-9EF10DEF4F14}"/>
              </a:ext>
            </a:extLst>
          </p:cNvPr>
          <p:cNvSpPr/>
          <p:nvPr userDrawn="1"/>
        </p:nvSpPr>
        <p:spPr>
          <a:xfrm>
            <a:off x="0" y="0"/>
            <a:ext cx="12192000" cy="6858000"/>
          </a:xfrm>
          <a:prstGeom prst="rect">
            <a:avLst/>
          </a:prstGeom>
          <a:solidFill>
            <a:srgbClr val="02F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pic>
        <p:nvPicPr>
          <p:cNvPr id="9" name="Image 8">
            <a:extLst>
              <a:ext uri="{FF2B5EF4-FFF2-40B4-BE49-F238E27FC236}">
                <a16:creationId xmlns:a16="http://schemas.microsoft.com/office/drawing/2014/main" id="{EDBEEE6D-6FB9-ED04-A530-D5B8058A4E84}"/>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935003" y="0"/>
            <a:ext cx="4158989" cy="5642504"/>
          </a:xfrm>
          <a:prstGeom prst="chevron">
            <a:avLst>
              <a:gd name="adj" fmla="val 54841"/>
            </a:avLst>
          </a:prstGeom>
          <a:solidFill>
            <a:schemeClr val="accent1"/>
          </a:solidFill>
        </p:spPr>
      </p:pic>
      <p:sp>
        <p:nvSpPr>
          <p:cNvPr id="11" name="Titre 10">
            <a:extLst>
              <a:ext uri="{FF2B5EF4-FFF2-40B4-BE49-F238E27FC236}">
                <a16:creationId xmlns:a16="http://schemas.microsoft.com/office/drawing/2014/main" id="{6F12BB1D-1E6D-E929-D34D-3788942BDD7A}"/>
              </a:ext>
            </a:extLst>
          </p:cNvPr>
          <p:cNvSpPr>
            <a:spLocks noGrp="1"/>
          </p:cNvSpPr>
          <p:nvPr>
            <p:ph type="title"/>
          </p:nvPr>
        </p:nvSpPr>
        <p:spPr>
          <a:xfrm>
            <a:off x="6480321" y="2845394"/>
            <a:ext cx="4745099" cy="746544"/>
          </a:xfrm>
        </p:spPr>
        <p:txBody>
          <a:bodyPr/>
          <a:lstStyle>
            <a:lvl1pPr>
              <a:defRPr lang="fr-FR" sz="4851" b="0" i="0" cap="all" spc="-55" baseline="0" dirty="0">
                <a:solidFill>
                  <a:schemeClr val="tx1"/>
                </a:solidFill>
                <a:latin typeface="Gilroy Bold" pitchFamily="2" charset="77"/>
                <a:ea typeface="+mj-ea"/>
                <a:cs typeface="Montserrat"/>
              </a:defRPr>
            </a:lvl1pPr>
          </a:lstStyle>
          <a:p>
            <a:endParaRPr lang="fr-FR" dirty="0"/>
          </a:p>
        </p:txBody>
      </p:sp>
      <p:pic>
        <p:nvPicPr>
          <p:cNvPr id="4" name="Image 3">
            <a:extLst>
              <a:ext uri="{FF2B5EF4-FFF2-40B4-BE49-F238E27FC236}">
                <a16:creationId xmlns:a16="http://schemas.microsoft.com/office/drawing/2014/main" id="{16DC2131-DA87-CBBC-1CF2-636A1E487A0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229325" y="6319526"/>
            <a:ext cx="519874" cy="182399"/>
          </a:xfrm>
          <a:prstGeom prst="rect">
            <a:avLst/>
          </a:prstGeom>
        </p:spPr>
      </p:pic>
    </p:spTree>
    <p:extLst>
      <p:ext uri="{BB962C8B-B14F-4D97-AF65-F5344CB8AC3E}">
        <p14:creationId xmlns:p14="http://schemas.microsoft.com/office/powerpoint/2010/main" val="7158389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e">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BE6ACE96-8AA0-585D-64E0-A5C7BF1B8D38}"/>
              </a:ext>
            </a:extLst>
          </p:cNvPr>
          <p:cNvSpPr>
            <a:spLocks noGrp="1"/>
          </p:cNvSpPr>
          <p:nvPr>
            <p:ph type="title"/>
          </p:nvPr>
        </p:nvSpPr>
        <p:spPr>
          <a:xfrm>
            <a:off x="762290" y="610328"/>
            <a:ext cx="10989693" cy="335945"/>
          </a:xfrm>
        </p:spPr>
        <p:txBody>
          <a:bodyPr/>
          <a:lstStyle>
            <a:lvl1pPr>
              <a:defRPr sz="2183" b="1" i="0">
                <a:solidFill>
                  <a:schemeClr val="tx1"/>
                </a:solidFill>
                <a:latin typeface="Gilroy Bold" pitchFamily="2" charset="77"/>
              </a:defRPr>
            </a:lvl1pPr>
          </a:lstStyle>
          <a:p>
            <a:endParaRPr lang="fr-FR" dirty="0"/>
          </a:p>
        </p:txBody>
      </p:sp>
      <p:sp>
        <p:nvSpPr>
          <p:cNvPr id="6" name="Holder 6">
            <a:extLst>
              <a:ext uri="{FF2B5EF4-FFF2-40B4-BE49-F238E27FC236}">
                <a16:creationId xmlns:a16="http://schemas.microsoft.com/office/drawing/2014/main" id="{E2EA5E67-9507-AABE-EC51-8F110229E6D0}"/>
              </a:ext>
            </a:extLst>
          </p:cNvPr>
          <p:cNvSpPr>
            <a:spLocks noGrp="1"/>
          </p:cNvSpPr>
          <p:nvPr>
            <p:ph type="sldNum" sz="quarter" idx="4"/>
          </p:nvPr>
        </p:nvSpPr>
        <p:spPr>
          <a:xfrm>
            <a:off x="269407" y="6347426"/>
            <a:ext cx="336570" cy="373272"/>
          </a:xfrm>
          <a:prstGeom prst="rect">
            <a:avLst/>
          </a:prstGeom>
        </p:spPr>
        <p:txBody>
          <a:bodyPr lIns="0" tIns="0" rIns="0" bIns="0"/>
          <a:lstStyle>
            <a:lvl1pPr>
              <a:defRPr sz="1213" b="1" i="0">
                <a:solidFill>
                  <a:schemeClr val="tx1"/>
                </a:solidFill>
                <a:latin typeface="Gilroy Bold" pitchFamily="2" charset="77"/>
                <a:cs typeface="Gilroy Bold" pitchFamily="2" charset="77"/>
              </a:defRPr>
            </a:lvl1pPr>
          </a:lstStyle>
          <a:p>
            <a:pPr marL="75858">
              <a:spcBef>
                <a:spcPts val="24"/>
              </a:spcBef>
            </a:pPr>
            <a:fld id="{81D60167-4931-47E6-BA6A-407CBD079E47}" type="slidenum">
              <a:rPr lang="fr-FR" spc="6" smtClean="0"/>
              <a:pPr marL="75858">
                <a:spcBef>
                  <a:spcPts val="24"/>
                </a:spcBef>
              </a:pPr>
              <a:t>‹N°›</a:t>
            </a:fld>
            <a:endParaRPr lang="fr-FR" spc="6"/>
          </a:p>
        </p:txBody>
      </p:sp>
      <p:pic>
        <p:nvPicPr>
          <p:cNvPr id="10" name="Image 9" descr="Une image contenant flèche&#10;&#10;Description générée automatiquement">
            <a:extLst>
              <a:ext uri="{FF2B5EF4-FFF2-40B4-BE49-F238E27FC236}">
                <a16:creationId xmlns:a16="http://schemas.microsoft.com/office/drawing/2014/main" id="{8529828F-EE32-F6AE-54D7-E5D8C0A05FE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28204" y="6319525"/>
            <a:ext cx="523779" cy="183376"/>
          </a:xfrm>
          <a:prstGeom prst="rect">
            <a:avLst/>
          </a:prstGeom>
        </p:spPr>
      </p:pic>
      <p:sp>
        <p:nvSpPr>
          <p:cNvPr id="2" name="Espace réservé du texte 17">
            <a:extLst>
              <a:ext uri="{FF2B5EF4-FFF2-40B4-BE49-F238E27FC236}">
                <a16:creationId xmlns:a16="http://schemas.microsoft.com/office/drawing/2014/main" id="{03BBCFA6-29A7-54FE-F586-060743E6BEB3}"/>
              </a:ext>
            </a:extLst>
          </p:cNvPr>
          <p:cNvSpPr>
            <a:spLocks noGrp="1"/>
          </p:cNvSpPr>
          <p:nvPr>
            <p:ph type="body" sz="quarter" idx="13" hasCustomPrompt="1"/>
          </p:nvPr>
        </p:nvSpPr>
        <p:spPr>
          <a:xfrm>
            <a:off x="755138" y="3429000"/>
            <a:ext cx="10996845" cy="718549"/>
          </a:xfrm>
        </p:spPr>
        <p:txBody>
          <a:bodyPr anchor="ctr" anchorCtr="0"/>
          <a:lstStyle>
            <a:lvl1pPr marL="207935" indent="-207935">
              <a:spcBef>
                <a:spcPts val="728"/>
              </a:spcBef>
              <a:buFontTx/>
              <a:buBlip>
                <a:blip r:embed="rId3"/>
              </a:buBlip>
              <a:defRPr sz="1577" b="1">
                <a:latin typeface="Gilroy Bold" pitchFamily="2" charset="77"/>
              </a:defRPr>
            </a:lvl1pPr>
            <a:lvl2pPr marL="450525" indent="-173279">
              <a:spcBef>
                <a:spcPts val="364"/>
              </a:spcBef>
              <a:buFont typeface="Arial" panose="020B0604020202020204" pitchFamily="34" charset="0"/>
              <a:buChar char="•"/>
              <a:defRPr sz="1455" b="0" i="0">
                <a:latin typeface="Gilroy" pitchFamily="2" charset="77"/>
              </a:defRPr>
            </a:lvl2pPr>
            <a:lvl3pPr marL="727771" indent="-173279">
              <a:buClr>
                <a:srgbClr val="02FFDB"/>
              </a:buClr>
              <a:buFont typeface="Arial" panose="020B0604020202020204" pitchFamily="34" charset="0"/>
              <a:buChar char="•"/>
              <a:defRPr sz="1334" b="0" i="0">
                <a:latin typeface="Gilroy" pitchFamily="2" charset="77"/>
              </a:defRPr>
            </a:lvl3pPr>
          </a:lstStyle>
          <a:p>
            <a:pPr lvl="0"/>
            <a:r>
              <a:rPr lang="fr-FR" dirty="0"/>
              <a:t>Texte premier niveau</a:t>
            </a:r>
          </a:p>
          <a:p>
            <a:pPr lvl="1"/>
            <a:r>
              <a:rPr lang="fr-FR" dirty="0"/>
              <a:t>Texte deuxième niveau</a:t>
            </a:r>
          </a:p>
          <a:p>
            <a:pPr lvl="2"/>
            <a:r>
              <a:rPr lang="fr-FR" dirty="0"/>
              <a:t>Texte troisième niveau</a:t>
            </a:r>
          </a:p>
        </p:txBody>
      </p:sp>
    </p:spTree>
    <p:extLst>
      <p:ext uri="{BB962C8B-B14F-4D97-AF65-F5344CB8AC3E}">
        <p14:creationId xmlns:p14="http://schemas.microsoft.com/office/powerpoint/2010/main" val="37290778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 image verticale + texte">
    <p:spTree>
      <p:nvGrpSpPr>
        <p:cNvPr id="1" name=""/>
        <p:cNvGrpSpPr/>
        <p:nvPr/>
      </p:nvGrpSpPr>
      <p:grpSpPr>
        <a:xfrm>
          <a:off x="0" y="0"/>
          <a:ext cx="0" cy="0"/>
          <a:chOff x="0" y="0"/>
          <a:chExt cx="0" cy="0"/>
        </a:xfrm>
      </p:grpSpPr>
      <p:sp>
        <p:nvSpPr>
          <p:cNvPr id="13" name="Espace réservé pour une image  12">
            <a:extLst>
              <a:ext uri="{FF2B5EF4-FFF2-40B4-BE49-F238E27FC236}">
                <a16:creationId xmlns:a16="http://schemas.microsoft.com/office/drawing/2014/main" id="{AC31BC5F-8A83-8D40-C532-B7523BD2770E}"/>
              </a:ext>
            </a:extLst>
          </p:cNvPr>
          <p:cNvSpPr>
            <a:spLocks noGrp="1"/>
          </p:cNvSpPr>
          <p:nvPr>
            <p:ph type="pic" sz="quarter" idx="10"/>
          </p:nvPr>
        </p:nvSpPr>
        <p:spPr>
          <a:xfrm>
            <a:off x="0" y="0"/>
            <a:ext cx="5864945" cy="6858000"/>
          </a:xfrm>
        </p:spPr>
        <p:txBody>
          <a:bodyPr/>
          <a:lstStyle/>
          <a:p>
            <a:endParaRPr lang="fr-FR"/>
          </a:p>
        </p:txBody>
      </p:sp>
      <p:sp>
        <p:nvSpPr>
          <p:cNvPr id="9" name="Titre 8">
            <a:extLst>
              <a:ext uri="{FF2B5EF4-FFF2-40B4-BE49-F238E27FC236}">
                <a16:creationId xmlns:a16="http://schemas.microsoft.com/office/drawing/2014/main" id="{BE6ACE96-8AA0-585D-64E0-A5C7BF1B8D38}"/>
              </a:ext>
            </a:extLst>
          </p:cNvPr>
          <p:cNvSpPr>
            <a:spLocks noGrp="1"/>
          </p:cNvSpPr>
          <p:nvPr>
            <p:ph type="title"/>
          </p:nvPr>
        </p:nvSpPr>
        <p:spPr>
          <a:xfrm>
            <a:off x="6596312" y="610327"/>
            <a:ext cx="4898365" cy="335945"/>
          </a:xfrm>
        </p:spPr>
        <p:txBody>
          <a:bodyPr/>
          <a:lstStyle>
            <a:lvl1pPr>
              <a:defRPr sz="2183" b="1" i="0">
                <a:solidFill>
                  <a:schemeClr val="tx1"/>
                </a:solidFill>
                <a:latin typeface="Gilroy Bold" pitchFamily="2" charset="77"/>
              </a:defRPr>
            </a:lvl1pPr>
          </a:lstStyle>
          <a:p>
            <a:endParaRPr lang="fr-FR" dirty="0"/>
          </a:p>
        </p:txBody>
      </p:sp>
      <p:sp>
        <p:nvSpPr>
          <p:cNvPr id="18" name="Espace réservé du texte 17">
            <a:extLst>
              <a:ext uri="{FF2B5EF4-FFF2-40B4-BE49-F238E27FC236}">
                <a16:creationId xmlns:a16="http://schemas.microsoft.com/office/drawing/2014/main" id="{3C34FC2D-5AFF-E523-401D-B1BD6CD87E59}"/>
              </a:ext>
            </a:extLst>
          </p:cNvPr>
          <p:cNvSpPr>
            <a:spLocks noGrp="1"/>
          </p:cNvSpPr>
          <p:nvPr>
            <p:ph type="body" sz="quarter" idx="12" hasCustomPrompt="1"/>
          </p:nvPr>
        </p:nvSpPr>
        <p:spPr>
          <a:xfrm>
            <a:off x="6596619" y="3069726"/>
            <a:ext cx="4898365" cy="718549"/>
          </a:xfrm>
        </p:spPr>
        <p:txBody>
          <a:bodyPr anchor="ctr" anchorCtr="0"/>
          <a:lstStyle>
            <a:lvl1pPr marL="207935" indent="-207935">
              <a:spcBef>
                <a:spcPts val="728"/>
              </a:spcBef>
              <a:buFontTx/>
              <a:buBlip>
                <a:blip r:embed="rId2"/>
              </a:buBlip>
              <a:defRPr sz="1577" b="1">
                <a:latin typeface="Gilroy Bold" pitchFamily="2" charset="77"/>
              </a:defRPr>
            </a:lvl1pPr>
            <a:lvl2pPr marL="450525" indent="-173279">
              <a:spcBef>
                <a:spcPts val="364"/>
              </a:spcBef>
              <a:buFont typeface="Arial" panose="020B0604020202020204" pitchFamily="34" charset="0"/>
              <a:buChar char="•"/>
              <a:defRPr sz="1455" b="0" i="0">
                <a:latin typeface="Gilroy" pitchFamily="2" charset="77"/>
              </a:defRPr>
            </a:lvl2pPr>
            <a:lvl3pPr marL="727771" indent="-173279">
              <a:buClr>
                <a:srgbClr val="02FFDB"/>
              </a:buClr>
              <a:buFont typeface="Arial" panose="020B0604020202020204" pitchFamily="34" charset="0"/>
              <a:buChar char="•"/>
              <a:defRPr sz="1334" b="0" i="0">
                <a:latin typeface="Gilroy" pitchFamily="2" charset="77"/>
              </a:defRPr>
            </a:lvl3pPr>
          </a:lstStyle>
          <a:p>
            <a:pPr lvl="0"/>
            <a:r>
              <a:rPr lang="fr-FR" dirty="0"/>
              <a:t>Texte premier niveau</a:t>
            </a:r>
          </a:p>
          <a:p>
            <a:pPr lvl="1"/>
            <a:r>
              <a:rPr lang="fr-FR" dirty="0"/>
              <a:t>Texte deuxième niveau</a:t>
            </a:r>
          </a:p>
          <a:p>
            <a:pPr lvl="2"/>
            <a:r>
              <a:rPr lang="fr-FR" dirty="0"/>
              <a:t>Texte troisième niveau</a:t>
            </a:r>
          </a:p>
        </p:txBody>
      </p:sp>
      <p:sp>
        <p:nvSpPr>
          <p:cNvPr id="21" name="Holder 6">
            <a:extLst>
              <a:ext uri="{FF2B5EF4-FFF2-40B4-BE49-F238E27FC236}">
                <a16:creationId xmlns:a16="http://schemas.microsoft.com/office/drawing/2014/main" id="{B3815330-E20C-EE08-EDA0-F99A3BB94289}"/>
              </a:ext>
            </a:extLst>
          </p:cNvPr>
          <p:cNvSpPr>
            <a:spLocks noGrp="1"/>
          </p:cNvSpPr>
          <p:nvPr>
            <p:ph type="sldNum" sz="quarter" idx="4"/>
          </p:nvPr>
        </p:nvSpPr>
        <p:spPr>
          <a:xfrm>
            <a:off x="269407" y="6347426"/>
            <a:ext cx="336570" cy="373272"/>
          </a:xfrm>
          <a:prstGeom prst="rect">
            <a:avLst/>
          </a:prstGeom>
        </p:spPr>
        <p:txBody>
          <a:bodyPr lIns="0" tIns="0" rIns="0" bIns="0"/>
          <a:lstStyle>
            <a:lvl1pPr>
              <a:defRPr sz="1213" b="1" i="0">
                <a:solidFill>
                  <a:schemeClr val="tx1"/>
                </a:solidFill>
                <a:latin typeface="Gilroy Bold" pitchFamily="2" charset="77"/>
                <a:cs typeface="Gilroy Bold" pitchFamily="2" charset="77"/>
              </a:defRPr>
            </a:lvl1pPr>
          </a:lstStyle>
          <a:p>
            <a:pPr marL="75858">
              <a:spcBef>
                <a:spcPts val="24"/>
              </a:spcBef>
            </a:pPr>
            <a:fld id="{81D60167-4931-47E6-BA6A-407CBD079E47}" type="slidenum">
              <a:rPr lang="fr-FR" spc="6" smtClean="0"/>
              <a:pPr marL="75858">
                <a:spcBef>
                  <a:spcPts val="24"/>
                </a:spcBef>
              </a:pPr>
              <a:t>‹N°›</a:t>
            </a:fld>
            <a:endParaRPr lang="fr-FR" spc="6"/>
          </a:p>
        </p:txBody>
      </p:sp>
      <p:pic>
        <p:nvPicPr>
          <p:cNvPr id="6" name="Image 5" descr="Une image contenant flèche&#10;&#10;Description générée automatiquement">
            <a:extLst>
              <a:ext uri="{FF2B5EF4-FFF2-40B4-BE49-F238E27FC236}">
                <a16:creationId xmlns:a16="http://schemas.microsoft.com/office/drawing/2014/main" id="{2B07C841-76C5-471B-94C6-8B887AF9E6C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228204" y="6319525"/>
            <a:ext cx="523779" cy="183376"/>
          </a:xfrm>
          <a:prstGeom prst="rect">
            <a:avLst/>
          </a:prstGeom>
        </p:spPr>
      </p:pic>
    </p:spTree>
    <p:extLst>
      <p:ext uri="{BB962C8B-B14F-4D97-AF65-F5344CB8AC3E}">
        <p14:creationId xmlns:p14="http://schemas.microsoft.com/office/powerpoint/2010/main" val="19517625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0_Intro Outro">
    <p:bg>
      <p:bgPr>
        <a:solidFill>
          <a:schemeClr val="tx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21F6D4E-ED77-F759-F547-3D58424A603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79358" y="2966923"/>
            <a:ext cx="1755321" cy="635062"/>
          </a:xfrm>
          <a:prstGeom prst="rect">
            <a:avLst/>
          </a:prstGeom>
        </p:spPr>
      </p:pic>
    </p:spTree>
    <p:extLst>
      <p:ext uri="{BB962C8B-B14F-4D97-AF65-F5344CB8AC3E}">
        <p14:creationId xmlns:p14="http://schemas.microsoft.com/office/powerpoint/2010/main" val="2092890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177AB3-4A13-F4FB-77AA-31A0C0589B9B}"/>
              </a:ext>
            </a:extLst>
          </p:cNvPr>
          <p:cNvSpPr>
            <a:spLocks noGrp="1"/>
          </p:cNvSpPr>
          <p:nvPr>
            <p:ph type="title"/>
          </p:nvPr>
        </p:nvSpPr>
        <p:spPr/>
        <p:txBody>
          <a:bodyPr/>
          <a:lstStyle/>
          <a:p>
            <a:r>
              <a:rPr lang="fr-FR"/>
              <a:t>Modifiez le style du titre</a:t>
            </a:r>
            <a:endParaRPr lang="en-US"/>
          </a:p>
        </p:txBody>
      </p:sp>
      <p:sp>
        <p:nvSpPr>
          <p:cNvPr id="3" name="Espace réservé du contenu 2">
            <a:extLst>
              <a:ext uri="{FF2B5EF4-FFF2-40B4-BE49-F238E27FC236}">
                <a16:creationId xmlns:a16="http://schemas.microsoft.com/office/drawing/2014/main" id="{8ABCA5F3-C3B7-8760-68CA-A61A4B849FC1}"/>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DE08E1E1-3124-5444-F2E9-79F050F55523}"/>
              </a:ext>
            </a:extLst>
          </p:cNvPr>
          <p:cNvSpPr>
            <a:spLocks noGrp="1"/>
          </p:cNvSpPr>
          <p:nvPr>
            <p:ph type="dt" sz="half" idx="10"/>
          </p:nvPr>
        </p:nvSpPr>
        <p:spPr/>
        <p:txBody>
          <a:bodyPr/>
          <a:lstStyle/>
          <a:p>
            <a:fld id="{C68E4C8E-6A25-2549-89D4-8D1DC5E61C80}" type="datetimeFigureOut">
              <a:rPr lang="en-US" smtClean="0"/>
              <a:t>6/22/23</a:t>
            </a:fld>
            <a:endParaRPr lang="en-US"/>
          </a:p>
        </p:txBody>
      </p:sp>
      <p:sp>
        <p:nvSpPr>
          <p:cNvPr id="5" name="Espace réservé du pied de page 4">
            <a:extLst>
              <a:ext uri="{FF2B5EF4-FFF2-40B4-BE49-F238E27FC236}">
                <a16:creationId xmlns:a16="http://schemas.microsoft.com/office/drawing/2014/main" id="{91E0B5E5-403E-BA96-C684-DDD34986B68E}"/>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022A9BF4-65B7-2597-56CD-31C0926579FF}"/>
              </a:ext>
            </a:extLst>
          </p:cNvPr>
          <p:cNvSpPr>
            <a:spLocks noGrp="1"/>
          </p:cNvSpPr>
          <p:nvPr>
            <p:ph type="sldNum" sz="quarter" idx="12"/>
          </p:nvPr>
        </p:nvSpPr>
        <p:spPr/>
        <p:txBody>
          <a:bodyPr/>
          <a:lstStyle/>
          <a:p>
            <a:fld id="{B321DED4-4CC9-9D4F-8A6A-BC642AE047CB}" type="slidenum">
              <a:rPr lang="en-US" smtClean="0"/>
              <a:t>‹N°›</a:t>
            </a:fld>
            <a:endParaRPr lang="en-US"/>
          </a:p>
        </p:txBody>
      </p:sp>
    </p:spTree>
    <p:extLst>
      <p:ext uri="{BB962C8B-B14F-4D97-AF65-F5344CB8AC3E}">
        <p14:creationId xmlns:p14="http://schemas.microsoft.com/office/powerpoint/2010/main" val="4045967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BA77333-F52C-F98E-237D-0D1991E90FFF}"/>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en-US"/>
          </a:p>
        </p:txBody>
      </p:sp>
      <p:sp>
        <p:nvSpPr>
          <p:cNvPr id="3" name="Espace réservé du texte 2">
            <a:extLst>
              <a:ext uri="{FF2B5EF4-FFF2-40B4-BE49-F238E27FC236}">
                <a16:creationId xmlns:a16="http://schemas.microsoft.com/office/drawing/2014/main" id="{0A9CED45-463E-3E80-AEFE-D7D398333D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13A60965-D07C-409F-2E7D-CFF769B077D6}"/>
              </a:ext>
            </a:extLst>
          </p:cNvPr>
          <p:cNvSpPr>
            <a:spLocks noGrp="1"/>
          </p:cNvSpPr>
          <p:nvPr>
            <p:ph type="dt" sz="half" idx="10"/>
          </p:nvPr>
        </p:nvSpPr>
        <p:spPr/>
        <p:txBody>
          <a:bodyPr/>
          <a:lstStyle/>
          <a:p>
            <a:fld id="{C68E4C8E-6A25-2549-89D4-8D1DC5E61C80}" type="datetimeFigureOut">
              <a:rPr lang="en-US" smtClean="0"/>
              <a:t>6/22/23</a:t>
            </a:fld>
            <a:endParaRPr lang="en-US"/>
          </a:p>
        </p:txBody>
      </p:sp>
      <p:sp>
        <p:nvSpPr>
          <p:cNvPr id="5" name="Espace réservé du pied de page 4">
            <a:extLst>
              <a:ext uri="{FF2B5EF4-FFF2-40B4-BE49-F238E27FC236}">
                <a16:creationId xmlns:a16="http://schemas.microsoft.com/office/drawing/2014/main" id="{B8494541-0A7A-C872-0111-8A06B2453C6C}"/>
              </a:ext>
            </a:extLst>
          </p:cNvPr>
          <p:cNvSpPr>
            <a:spLocks noGrp="1"/>
          </p:cNvSpPr>
          <p:nvPr>
            <p:ph type="ftr" sz="quarter" idx="11"/>
          </p:nvPr>
        </p:nvSpPr>
        <p:spPr/>
        <p:txBody>
          <a:bodyPr/>
          <a:lstStyle/>
          <a:p>
            <a:endParaRPr lang="en-US"/>
          </a:p>
        </p:txBody>
      </p:sp>
      <p:sp>
        <p:nvSpPr>
          <p:cNvPr id="6" name="Espace réservé du numéro de diapositive 5">
            <a:extLst>
              <a:ext uri="{FF2B5EF4-FFF2-40B4-BE49-F238E27FC236}">
                <a16:creationId xmlns:a16="http://schemas.microsoft.com/office/drawing/2014/main" id="{6685895E-8F56-CA2A-FFE3-4998F1E1B5F1}"/>
              </a:ext>
            </a:extLst>
          </p:cNvPr>
          <p:cNvSpPr>
            <a:spLocks noGrp="1"/>
          </p:cNvSpPr>
          <p:nvPr>
            <p:ph type="sldNum" sz="quarter" idx="12"/>
          </p:nvPr>
        </p:nvSpPr>
        <p:spPr/>
        <p:txBody>
          <a:bodyPr/>
          <a:lstStyle/>
          <a:p>
            <a:fld id="{B321DED4-4CC9-9D4F-8A6A-BC642AE047CB}" type="slidenum">
              <a:rPr lang="en-US" smtClean="0"/>
              <a:t>‹N°›</a:t>
            </a:fld>
            <a:endParaRPr lang="en-US"/>
          </a:p>
        </p:txBody>
      </p:sp>
    </p:spTree>
    <p:extLst>
      <p:ext uri="{BB962C8B-B14F-4D97-AF65-F5344CB8AC3E}">
        <p14:creationId xmlns:p14="http://schemas.microsoft.com/office/powerpoint/2010/main" val="2187328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182335-CFE0-1D9E-F132-6E003F2A695C}"/>
              </a:ext>
            </a:extLst>
          </p:cNvPr>
          <p:cNvSpPr>
            <a:spLocks noGrp="1"/>
          </p:cNvSpPr>
          <p:nvPr>
            <p:ph type="title"/>
          </p:nvPr>
        </p:nvSpPr>
        <p:spPr/>
        <p:txBody>
          <a:bodyPr/>
          <a:lstStyle/>
          <a:p>
            <a:r>
              <a:rPr lang="fr-FR"/>
              <a:t>Modifiez le style du titre</a:t>
            </a:r>
            <a:endParaRPr lang="en-US"/>
          </a:p>
        </p:txBody>
      </p:sp>
      <p:sp>
        <p:nvSpPr>
          <p:cNvPr id="3" name="Espace réservé du contenu 2">
            <a:extLst>
              <a:ext uri="{FF2B5EF4-FFF2-40B4-BE49-F238E27FC236}">
                <a16:creationId xmlns:a16="http://schemas.microsoft.com/office/drawing/2014/main" id="{F5B4FE6C-B15B-F700-CC1C-CBDFD40CD4E6}"/>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contenu 3">
            <a:extLst>
              <a:ext uri="{FF2B5EF4-FFF2-40B4-BE49-F238E27FC236}">
                <a16:creationId xmlns:a16="http://schemas.microsoft.com/office/drawing/2014/main" id="{0EBF37BB-C6DC-7B7A-2882-420FB829F637}"/>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e la date 4">
            <a:extLst>
              <a:ext uri="{FF2B5EF4-FFF2-40B4-BE49-F238E27FC236}">
                <a16:creationId xmlns:a16="http://schemas.microsoft.com/office/drawing/2014/main" id="{DCEB4932-4BB0-6FF1-7DD0-EFF43A1ADD42}"/>
              </a:ext>
            </a:extLst>
          </p:cNvPr>
          <p:cNvSpPr>
            <a:spLocks noGrp="1"/>
          </p:cNvSpPr>
          <p:nvPr>
            <p:ph type="dt" sz="half" idx="10"/>
          </p:nvPr>
        </p:nvSpPr>
        <p:spPr/>
        <p:txBody>
          <a:bodyPr/>
          <a:lstStyle/>
          <a:p>
            <a:fld id="{C68E4C8E-6A25-2549-89D4-8D1DC5E61C80}" type="datetimeFigureOut">
              <a:rPr lang="en-US" smtClean="0"/>
              <a:t>6/22/23</a:t>
            </a:fld>
            <a:endParaRPr lang="en-US"/>
          </a:p>
        </p:txBody>
      </p:sp>
      <p:sp>
        <p:nvSpPr>
          <p:cNvPr id="6" name="Espace réservé du pied de page 5">
            <a:extLst>
              <a:ext uri="{FF2B5EF4-FFF2-40B4-BE49-F238E27FC236}">
                <a16:creationId xmlns:a16="http://schemas.microsoft.com/office/drawing/2014/main" id="{30B39051-D0EF-7AB0-A47C-870B441C00BF}"/>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CF9E991C-0D63-C229-62F0-A4BC05D4B5F4}"/>
              </a:ext>
            </a:extLst>
          </p:cNvPr>
          <p:cNvSpPr>
            <a:spLocks noGrp="1"/>
          </p:cNvSpPr>
          <p:nvPr>
            <p:ph type="sldNum" sz="quarter" idx="12"/>
          </p:nvPr>
        </p:nvSpPr>
        <p:spPr/>
        <p:txBody>
          <a:bodyPr/>
          <a:lstStyle/>
          <a:p>
            <a:fld id="{B321DED4-4CC9-9D4F-8A6A-BC642AE047CB}" type="slidenum">
              <a:rPr lang="en-US" smtClean="0"/>
              <a:t>‹N°›</a:t>
            </a:fld>
            <a:endParaRPr lang="en-US"/>
          </a:p>
        </p:txBody>
      </p:sp>
    </p:spTree>
    <p:extLst>
      <p:ext uri="{BB962C8B-B14F-4D97-AF65-F5344CB8AC3E}">
        <p14:creationId xmlns:p14="http://schemas.microsoft.com/office/powerpoint/2010/main" val="2077259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CC18C4B-82EB-2979-9EA2-D0ED78D99E85}"/>
              </a:ext>
            </a:extLst>
          </p:cNvPr>
          <p:cNvSpPr>
            <a:spLocks noGrp="1"/>
          </p:cNvSpPr>
          <p:nvPr>
            <p:ph type="title"/>
          </p:nvPr>
        </p:nvSpPr>
        <p:spPr>
          <a:xfrm>
            <a:off x="839788" y="365125"/>
            <a:ext cx="10515600" cy="1325563"/>
          </a:xfrm>
        </p:spPr>
        <p:txBody>
          <a:bodyPr/>
          <a:lstStyle/>
          <a:p>
            <a:r>
              <a:rPr lang="fr-FR"/>
              <a:t>Modifiez le style du titre</a:t>
            </a:r>
            <a:endParaRPr lang="en-US"/>
          </a:p>
        </p:txBody>
      </p:sp>
      <p:sp>
        <p:nvSpPr>
          <p:cNvPr id="3" name="Espace réservé du texte 2">
            <a:extLst>
              <a:ext uri="{FF2B5EF4-FFF2-40B4-BE49-F238E27FC236}">
                <a16:creationId xmlns:a16="http://schemas.microsoft.com/office/drawing/2014/main" id="{4CC4AB39-8495-AB33-F0C3-74E52F27345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4655630-03CC-C064-A91B-04B817399796}"/>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u texte 4">
            <a:extLst>
              <a:ext uri="{FF2B5EF4-FFF2-40B4-BE49-F238E27FC236}">
                <a16:creationId xmlns:a16="http://schemas.microsoft.com/office/drawing/2014/main" id="{A45E4BFE-408C-E458-04EC-50187A7F28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86F6044-55C3-5118-2FC4-3DAE8EC7DDC2}"/>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Espace réservé de la date 6">
            <a:extLst>
              <a:ext uri="{FF2B5EF4-FFF2-40B4-BE49-F238E27FC236}">
                <a16:creationId xmlns:a16="http://schemas.microsoft.com/office/drawing/2014/main" id="{4BA0447A-F793-ED49-155E-0DC30AF6E903}"/>
              </a:ext>
            </a:extLst>
          </p:cNvPr>
          <p:cNvSpPr>
            <a:spLocks noGrp="1"/>
          </p:cNvSpPr>
          <p:nvPr>
            <p:ph type="dt" sz="half" idx="10"/>
          </p:nvPr>
        </p:nvSpPr>
        <p:spPr/>
        <p:txBody>
          <a:bodyPr/>
          <a:lstStyle/>
          <a:p>
            <a:fld id="{C68E4C8E-6A25-2549-89D4-8D1DC5E61C80}" type="datetimeFigureOut">
              <a:rPr lang="en-US" smtClean="0"/>
              <a:t>6/22/23</a:t>
            </a:fld>
            <a:endParaRPr lang="en-US"/>
          </a:p>
        </p:txBody>
      </p:sp>
      <p:sp>
        <p:nvSpPr>
          <p:cNvPr id="8" name="Espace réservé du pied de page 7">
            <a:extLst>
              <a:ext uri="{FF2B5EF4-FFF2-40B4-BE49-F238E27FC236}">
                <a16:creationId xmlns:a16="http://schemas.microsoft.com/office/drawing/2014/main" id="{6701CECE-1D86-A8BB-35AB-7A498EB46897}"/>
              </a:ext>
            </a:extLst>
          </p:cNvPr>
          <p:cNvSpPr>
            <a:spLocks noGrp="1"/>
          </p:cNvSpPr>
          <p:nvPr>
            <p:ph type="ftr" sz="quarter" idx="11"/>
          </p:nvPr>
        </p:nvSpPr>
        <p:spPr/>
        <p:txBody>
          <a:bodyPr/>
          <a:lstStyle/>
          <a:p>
            <a:endParaRPr lang="en-US"/>
          </a:p>
        </p:txBody>
      </p:sp>
      <p:sp>
        <p:nvSpPr>
          <p:cNvPr id="9" name="Espace réservé du numéro de diapositive 8">
            <a:extLst>
              <a:ext uri="{FF2B5EF4-FFF2-40B4-BE49-F238E27FC236}">
                <a16:creationId xmlns:a16="http://schemas.microsoft.com/office/drawing/2014/main" id="{B747BC78-0A33-924E-84BE-5F39562CE347}"/>
              </a:ext>
            </a:extLst>
          </p:cNvPr>
          <p:cNvSpPr>
            <a:spLocks noGrp="1"/>
          </p:cNvSpPr>
          <p:nvPr>
            <p:ph type="sldNum" sz="quarter" idx="12"/>
          </p:nvPr>
        </p:nvSpPr>
        <p:spPr/>
        <p:txBody>
          <a:bodyPr/>
          <a:lstStyle/>
          <a:p>
            <a:fld id="{B321DED4-4CC9-9D4F-8A6A-BC642AE047CB}" type="slidenum">
              <a:rPr lang="en-US" smtClean="0"/>
              <a:t>‹N°›</a:t>
            </a:fld>
            <a:endParaRPr lang="en-US"/>
          </a:p>
        </p:txBody>
      </p:sp>
    </p:spTree>
    <p:extLst>
      <p:ext uri="{BB962C8B-B14F-4D97-AF65-F5344CB8AC3E}">
        <p14:creationId xmlns:p14="http://schemas.microsoft.com/office/powerpoint/2010/main" val="196752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1CC368-0184-8633-969C-F7E22A9DF5AD}"/>
              </a:ext>
            </a:extLst>
          </p:cNvPr>
          <p:cNvSpPr>
            <a:spLocks noGrp="1"/>
          </p:cNvSpPr>
          <p:nvPr>
            <p:ph type="title"/>
          </p:nvPr>
        </p:nvSpPr>
        <p:spPr/>
        <p:txBody>
          <a:bodyPr/>
          <a:lstStyle/>
          <a:p>
            <a:r>
              <a:rPr lang="fr-FR"/>
              <a:t>Modifiez le style du titre</a:t>
            </a:r>
            <a:endParaRPr lang="en-US"/>
          </a:p>
        </p:txBody>
      </p:sp>
      <p:sp>
        <p:nvSpPr>
          <p:cNvPr id="3" name="Espace réservé de la date 2">
            <a:extLst>
              <a:ext uri="{FF2B5EF4-FFF2-40B4-BE49-F238E27FC236}">
                <a16:creationId xmlns:a16="http://schemas.microsoft.com/office/drawing/2014/main" id="{72D457C2-770D-5B43-B239-7E1EEBF988AD}"/>
              </a:ext>
            </a:extLst>
          </p:cNvPr>
          <p:cNvSpPr>
            <a:spLocks noGrp="1"/>
          </p:cNvSpPr>
          <p:nvPr>
            <p:ph type="dt" sz="half" idx="10"/>
          </p:nvPr>
        </p:nvSpPr>
        <p:spPr/>
        <p:txBody>
          <a:bodyPr/>
          <a:lstStyle/>
          <a:p>
            <a:fld id="{C68E4C8E-6A25-2549-89D4-8D1DC5E61C80}" type="datetimeFigureOut">
              <a:rPr lang="en-US" smtClean="0"/>
              <a:t>6/22/23</a:t>
            </a:fld>
            <a:endParaRPr lang="en-US"/>
          </a:p>
        </p:txBody>
      </p:sp>
      <p:sp>
        <p:nvSpPr>
          <p:cNvPr id="4" name="Espace réservé du pied de page 3">
            <a:extLst>
              <a:ext uri="{FF2B5EF4-FFF2-40B4-BE49-F238E27FC236}">
                <a16:creationId xmlns:a16="http://schemas.microsoft.com/office/drawing/2014/main" id="{7ADB14B5-F085-EEA6-684E-C6D32DBC2C6C}"/>
              </a:ext>
            </a:extLst>
          </p:cNvPr>
          <p:cNvSpPr>
            <a:spLocks noGrp="1"/>
          </p:cNvSpPr>
          <p:nvPr>
            <p:ph type="ftr" sz="quarter" idx="11"/>
          </p:nvPr>
        </p:nvSpPr>
        <p:spPr/>
        <p:txBody>
          <a:bodyPr/>
          <a:lstStyle/>
          <a:p>
            <a:endParaRPr lang="en-US"/>
          </a:p>
        </p:txBody>
      </p:sp>
      <p:sp>
        <p:nvSpPr>
          <p:cNvPr id="5" name="Espace réservé du numéro de diapositive 4">
            <a:extLst>
              <a:ext uri="{FF2B5EF4-FFF2-40B4-BE49-F238E27FC236}">
                <a16:creationId xmlns:a16="http://schemas.microsoft.com/office/drawing/2014/main" id="{F979ADCA-7F26-0075-153B-1B6870F88EBC}"/>
              </a:ext>
            </a:extLst>
          </p:cNvPr>
          <p:cNvSpPr>
            <a:spLocks noGrp="1"/>
          </p:cNvSpPr>
          <p:nvPr>
            <p:ph type="sldNum" sz="quarter" idx="12"/>
          </p:nvPr>
        </p:nvSpPr>
        <p:spPr/>
        <p:txBody>
          <a:bodyPr/>
          <a:lstStyle/>
          <a:p>
            <a:fld id="{B321DED4-4CC9-9D4F-8A6A-BC642AE047CB}" type="slidenum">
              <a:rPr lang="en-US" smtClean="0"/>
              <a:t>‹N°›</a:t>
            </a:fld>
            <a:endParaRPr lang="en-US"/>
          </a:p>
        </p:txBody>
      </p:sp>
    </p:spTree>
    <p:extLst>
      <p:ext uri="{BB962C8B-B14F-4D97-AF65-F5344CB8AC3E}">
        <p14:creationId xmlns:p14="http://schemas.microsoft.com/office/powerpoint/2010/main" val="1407726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64CC5F66-FCEA-7833-95AF-5286C27F1869}"/>
              </a:ext>
            </a:extLst>
          </p:cNvPr>
          <p:cNvSpPr>
            <a:spLocks noGrp="1"/>
          </p:cNvSpPr>
          <p:nvPr>
            <p:ph type="dt" sz="half" idx="10"/>
          </p:nvPr>
        </p:nvSpPr>
        <p:spPr/>
        <p:txBody>
          <a:bodyPr/>
          <a:lstStyle/>
          <a:p>
            <a:fld id="{C68E4C8E-6A25-2549-89D4-8D1DC5E61C80}" type="datetimeFigureOut">
              <a:rPr lang="en-US" smtClean="0"/>
              <a:t>6/22/23</a:t>
            </a:fld>
            <a:endParaRPr lang="en-US"/>
          </a:p>
        </p:txBody>
      </p:sp>
      <p:sp>
        <p:nvSpPr>
          <p:cNvPr id="3" name="Espace réservé du pied de page 2">
            <a:extLst>
              <a:ext uri="{FF2B5EF4-FFF2-40B4-BE49-F238E27FC236}">
                <a16:creationId xmlns:a16="http://schemas.microsoft.com/office/drawing/2014/main" id="{1348EEE0-EF6E-06FC-652D-48552A8C4B90}"/>
              </a:ext>
            </a:extLst>
          </p:cNvPr>
          <p:cNvSpPr>
            <a:spLocks noGrp="1"/>
          </p:cNvSpPr>
          <p:nvPr>
            <p:ph type="ftr" sz="quarter" idx="11"/>
          </p:nvPr>
        </p:nvSpPr>
        <p:spPr/>
        <p:txBody>
          <a:bodyPr/>
          <a:lstStyle/>
          <a:p>
            <a:endParaRPr lang="en-US"/>
          </a:p>
        </p:txBody>
      </p:sp>
      <p:sp>
        <p:nvSpPr>
          <p:cNvPr id="4" name="Espace réservé du numéro de diapositive 3">
            <a:extLst>
              <a:ext uri="{FF2B5EF4-FFF2-40B4-BE49-F238E27FC236}">
                <a16:creationId xmlns:a16="http://schemas.microsoft.com/office/drawing/2014/main" id="{CDD4151F-7261-2FAE-561D-293393CAAEE0}"/>
              </a:ext>
            </a:extLst>
          </p:cNvPr>
          <p:cNvSpPr>
            <a:spLocks noGrp="1"/>
          </p:cNvSpPr>
          <p:nvPr>
            <p:ph type="sldNum" sz="quarter" idx="12"/>
          </p:nvPr>
        </p:nvSpPr>
        <p:spPr/>
        <p:txBody>
          <a:bodyPr/>
          <a:lstStyle/>
          <a:p>
            <a:fld id="{B321DED4-4CC9-9D4F-8A6A-BC642AE047CB}" type="slidenum">
              <a:rPr lang="en-US" smtClean="0"/>
              <a:t>‹N°›</a:t>
            </a:fld>
            <a:endParaRPr lang="en-US"/>
          </a:p>
        </p:txBody>
      </p:sp>
    </p:spTree>
    <p:extLst>
      <p:ext uri="{BB962C8B-B14F-4D97-AF65-F5344CB8AC3E}">
        <p14:creationId xmlns:p14="http://schemas.microsoft.com/office/powerpoint/2010/main" val="3403042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3930F2-BBD0-7746-AE98-203DFF30A08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Espace réservé du contenu 2">
            <a:extLst>
              <a:ext uri="{FF2B5EF4-FFF2-40B4-BE49-F238E27FC236}">
                <a16:creationId xmlns:a16="http://schemas.microsoft.com/office/drawing/2014/main" id="{4CF42D62-ACB1-77A9-C1AF-9360B8126E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texte 3">
            <a:extLst>
              <a:ext uri="{FF2B5EF4-FFF2-40B4-BE49-F238E27FC236}">
                <a16:creationId xmlns:a16="http://schemas.microsoft.com/office/drawing/2014/main" id="{5C1486AD-C93F-ED9C-561C-72D08804C6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CF83A00-630A-D57D-854A-20CDB0F7C44F}"/>
              </a:ext>
            </a:extLst>
          </p:cNvPr>
          <p:cNvSpPr>
            <a:spLocks noGrp="1"/>
          </p:cNvSpPr>
          <p:nvPr>
            <p:ph type="dt" sz="half" idx="10"/>
          </p:nvPr>
        </p:nvSpPr>
        <p:spPr/>
        <p:txBody>
          <a:bodyPr/>
          <a:lstStyle/>
          <a:p>
            <a:fld id="{C68E4C8E-6A25-2549-89D4-8D1DC5E61C80}" type="datetimeFigureOut">
              <a:rPr lang="en-US" smtClean="0"/>
              <a:t>6/22/23</a:t>
            </a:fld>
            <a:endParaRPr lang="en-US"/>
          </a:p>
        </p:txBody>
      </p:sp>
      <p:sp>
        <p:nvSpPr>
          <p:cNvPr id="6" name="Espace réservé du pied de page 5">
            <a:extLst>
              <a:ext uri="{FF2B5EF4-FFF2-40B4-BE49-F238E27FC236}">
                <a16:creationId xmlns:a16="http://schemas.microsoft.com/office/drawing/2014/main" id="{D66C23CE-DD97-05C2-2396-95727A5DE6F8}"/>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DD0893A1-D6BF-173D-833D-2146287FC123}"/>
              </a:ext>
            </a:extLst>
          </p:cNvPr>
          <p:cNvSpPr>
            <a:spLocks noGrp="1"/>
          </p:cNvSpPr>
          <p:nvPr>
            <p:ph type="sldNum" sz="quarter" idx="12"/>
          </p:nvPr>
        </p:nvSpPr>
        <p:spPr/>
        <p:txBody>
          <a:bodyPr/>
          <a:lstStyle/>
          <a:p>
            <a:fld id="{B321DED4-4CC9-9D4F-8A6A-BC642AE047CB}" type="slidenum">
              <a:rPr lang="en-US" smtClean="0"/>
              <a:t>‹N°›</a:t>
            </a:fld>
            <a:endParaRPr lang="en-US"/>
          </a:p>
        </p:txBody>
      </p:sp>
    </p:spTree>
    <p:extLst>
      <p:ext uri="{BB962C8B-B14F-4D97-AF65-F5344CB8AC3E}">
        <p14:creationId xmlns:p14="http://schemas.microsoft.com/office/powerpoint/2010/main" val="2591231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4944F9-F5E9-40CD-822E-4771BBB974C3}"/>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Espace réservé pour une image  2">
            <a:extLst>
              <a:ext uri="{FF2B5EF4-FFF2-40B4-BE49-F238E27FC236}">
                <a16:creationId xmlns:a16="http://schemas.microsoft.com/office/drawing/2014/main" id="{5729373B-3E70-897A-13C9-ACC862E6E2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Espace réservé du texte 3">
            <a:extLst>
              <a:ext uri="{FF2B5EF4-FFF2-40B4-BE49-F238E27FC236}">
                <a16:creationId xmlns:a16="http://schemas.microsoft.com/office/drawing/2014/main" id="{911E0E82-9EE7-1B09-E821-9AA2758D25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439F7E0-32CC-4F00-E5EC-4D47F8E0DF3A}"/>
              </a:ext>
            </a:extLst>
          </p:cNvPr>
          <p:cNvSpPr>
            <a:spLocks noGrp="1"/>
          </p:cNvSpPr>
          <p:nvPr>
            <p:ph type="dt" sz="half" idx="10"/>
          </p:nvPr>
        </p:nvSpPr>
        <p:spPr/>
        <p:txBody>
          <a:bodyPr/>
          <a:lstStyle/>
          <a:p>
            <a:fld id="{C68E4C8E-6A25-2549-89D4-8D1DC5E61C80}" type="datetimeFigureOut">
              <a:rPr lang="en-US" smtClean="0"/>
              <a:t>6/22/23</a:t>
            </a:fld>
            <a:endParaRPr lang="en-US"/>
          </a:p>
        </p:txBody>
      </p:sp>
      <p:sp>
        <p:nvSpPr>
          <p:cNvPr id="6" name="Espace réservé du pied de page 5">
            <a:extLst>
              <a:ext uri="{FF2B5EF4-FFF2-40B4-BE49-F238E27FC236}">
                <a16:creationId xmlns:a16="http://schemas.microsoft.com/office/drawing/2014/main" id="{ECC847B1-ACE3-9CB9-BF70-D8EBF47F9570}"/>
              </a:ext>
            </a:extLst>
          </p:cNvPr>
          <p:cNvSpPr>
            <a:spLocks noGrp="1"/>
          </p:cNvSpPr>
          <p:nvPr>
            <p:ph type="ftr" sz="quarter" idx="11"/>
          </p:nvPr>
        </p:nvSpPr>
        <p:spPr/>
        <p:txBody>
          <a:bodyPr/>
          <a:lstStyle/>
          <a:p>
            <a:endParaRPr lang="en-US"/>
          </a:p>
        </p:txBody>
      </p:sp>
      <p:sp>
        <p:nvSpPr>
          <p:cNvPr id="7" name="Espace réservé du numéro de diapositive 6">
            <a:extLst>
              <a:ext uri="{FF2B5EF4-FFF2-40B4-BE49-F238E27FC236}">
                <a16:creationId xmlns:a16="http://schemas.microsoft.com/office/drawing/2014/main" id="{109B559F-9B69-8F11-B3AE-E48C3AF2FD17}"/>
              </a:ext>
            </a:extLst>
          </p:cNvPr>
          <p:cNvSpPr>
            <a:spLocks noGrp="1"/>
          </p:cNvSpPr>
          <p:nvPr>
            <p:ph type="sldNum" sz="quarter" idx="12"/>
          </p:nvPr>
        </p:nvSpPr>
        <p:spPr/>
        <p:txBody>
          <a:bodyPr/>
          <a:lstStyle/>
          <a:p>
            <a:fld id="{B321DED4-4CC9-9D4F-8A6A-BC642AE047CB}" type="slidenum">
              <a:rPr lang="en-US" smtClean="0"/>
              <a:t>‹N°›</a:t>
            </a:fld>
            <a:endParaRPr lang="en-US"/>
          </a:p>
        </p:txBody>
      </p:sp>
    </p:spTree>
    <p:extLst>
      <p:ext uri="{BB962C8B-B14F-4D97-AF65-F5344CB8AC3E}">
        <p14:creationId xmlns:p14="http://schemas.microsoft.com/office/powerpoint/2010/main" val="2987394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73EE148C-4C69-BEF3-4078-32F92DC3FC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Espace réservé du texte 2">
            <a:extLst>
              <a:ext uri="{FF2B5EF4-FFF2-40B4-BE49-F238E27FC236}">
                <a16:creationId xmlns:a16="http://schemas.microsoft.com/office/drawing/2014/main" id="{13224B64-8925-B046-3D57-0366AEC836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a:extLst>
              <a:ext uri="{FF2B5EF4-FFF2-40B4-BE49-F238E27FC236}">
                <a16:creationId xmlns:a16="http://schemas.microsoft.com/office/drawing/2014/main" id="{8BFA9CFF-EE04-8F9D-80D4-8DA761282A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8E4C8E-6A25-2549-89D4-8D1DC5E61C80}" type="datetimeFigureOut">
              <a:rPr lang="en-US" smtClean="0"/>
              <a:t>6/22/23</a:t>
            </a:fld>
            <a:endParaRPr lang="en-US"/>
          </a:p>
        </p:txBody>
      </p:sp>
      <p:sp>
        <p:nvSpPr>
          <p:cNvPr id="5" name="Espace réservé du pied de page 4">
            <a:extLst>
              <a:ext uri="{FF2B5EF4-FFF2-40B4-BE49-F238E27FC236}">
                <a16:creationId xmlns:a16="http://schemas.microsoft.com/office/drawing/2014/main" id="{F07A0237-5C84-C85D-2C7C-61E09B8586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Espace réservé du numéro de diapositive 5">
            <a:extLst>
              <a:ext uri="{FF2B5EF4-FFF2-40B4-BE49-F238E27FC236}">
                <a16:creationId xmlns:a16="http://schemas.microsoft.com/office/drawing/2014/main" id="{B9DA50A4-7C9D-6DB6-E10F-B883A6B0AF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21DED4-4CC9-9D4F-8A6A-BC642AE047CB}" type="slidenum">
              <a:rPr lang="en-US" smtClean="0"/>
              <a:t>‹N°›</a:t>
            </a:fld>
            <a:endParaRPr lang="en-US"/>
          </a:p>
        </p:txBody>
      </p:sp>
    </p:spTree>
    <p:extLst>
      <p:ext uri="{BB962C8B-B14F-4D97-AF65-F5344CB8AC3E}">
        <p14:creationId xmlns:p14="http://schemas.microsoft.com/office/powerpoint/2010/main" val="24837125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0.emf"/><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1.png"/><Relationship Id="rId7"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42.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1.png"/><Relationship Id="rId7"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46.png"/><Relationship Id="rId5" Type="http://schemas.openxmlformats.org/officeDocument/2006/relationships/image" Target="../media/image43.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50.emf"/></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emf"/></Relationships>
</file>

<file path=ppt/slides/_rels/slide8.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3.png"/><Relationship Id="rId11" Type="http://schemas.openxmlformats.org/officeDocument/2006/relationships/image" Target="../media/image28.emf"/><Relationship Id="rId5" Type="http://schemas.openxmlformats.org/officeDocument/2006/relationships/image" Target="../media/image22.png"/><Relationship Id="rId10" Type="http://schemas.openxmlformats.org/officeDocument/2006/relationships/image" Target="../media/image27.emf"/><Relationship Id="rId4" Type="http://schemas.openxmlformats.org/officeDocument/2006/relationships/image" Target="../media/image21.png"/><Relationship Id="rId9" Type="http://schemas.openxmlformats.org/officeDocument/2006/relationships/image" Target="../media/image26.emf"/></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13DE8-EFAF-B55D-6D13-C9291329EA44}"/>
              </a:ext>
            </a:extLst>
          </p:cNvPr>
          <p:cNvSpPr>
            <a:spLocks noGrp="1"/>
          </p:cNvSpPr>
          <p:nvPr>
            <p:ph type="title"/>
          </p:nvPr>
        </p:nvSpPr>
        <p:spPr>
          <a:xfrm>
            <a:off x="5476126" y="2270589"/>
            <a:ext cx="6472719" cy="2085654"/>
          </a:xfrm>
        </p:spPr>
        <p:txBody>
          <a:bodyPr>
            <a:normAutofit fontScale="90000"/>
          </a:bodyPr>
          <a:lstStyle/>
          <a:p>
            <a:r>
              <a:rPr lang="fr-FR" sz="2700" b="1" u="none" strike="noStrike" dirty="0">
                <a:solidFill>
                  <a:srgbClr val="212121"/>
                </a:solidFill>
                <a:effectLst/>
              </a:rPr>
              <a:t>Architectures et performances des amplificateurs optiques fibrés bas bruit </a:t>
            </a:r>
            <a:br>
              <a:rPr lang="fr-FR" sz="2700" b="1" u="none" strike="noStrike" dirty="0">
                <a:solidFill>
                  <a:srgbClr val="212121"/>
                </a:solidFill>
                <a:effectLst/>
              </a:rPr>
            </a:br>
            <a:r>
              <a:rPr lang="fr-FR" sz="2700" b="1" u="none" strike="noStrike" dirty="0">
                <a:solidFill>
                  <a:srgbClr val="212121"/>
                </a:solidFill>
                <a:effectLst/>
              </a:rPr>
              <a:t>en environnement spatial</a:t>
            </a:r>
            <a:br>
              <a:rPr lang="fr-FR" sz="2200" b="1" u="none" strike="noStrike" cap="none" dirty="0">
                <a:solidFill>
                  <a:srgbClr val="212121"/>
                </a:solidFill>
                <a:effectLst/>
              </a:rPr>
            </a:br>
            <a:br>
              <a:rPr lang="fr-FR" sz="3275" cap="none" dirty="0"/>
            </a:br>
            <a:r>
              <a:rPr lang="fr-FR" sz="1940" cap="none" dirty="0"/>
              <a:t>COMET OOE, 28 juin 2023</a:t>
            </a:r>
            <a:br>
              <a:rPr lang="fr-FR" sz="1940" cap="none" dirty="0"/>
            </a:br>
            <a:r>
              <a:rPr lang="fr-FR" sz="1800" cap="none" dirty="0">
                <a:latin typeface="Gilroy" pitchFamily="2" charset="77"/>
              </a:rPr>
              <a:t>Journée thématique sur les technologies optiques fibrées</a:t>
            </a:r>
            <a:br>
              <a:rPr lang="fr-FR" sz="1800" cap="none" dirty="0">
                <a:latin typeface="Gilroy" pitchFamily="2" charset="77"/>
              </a:rPr>
            </a:br>
            <a:br>
              <a:rPr lang="fr-FR" sz="1800" cap="none" dirty="0">
                <a:latin typeface="Gilroy" pitchFamily="2" charset="77"/>
              </a:rPr>
            </a:br>
            <a:r>
              <a:rPr lang="fr-FR" sz="1600" cap="none" dirty="0">
                <a:latin typeface="Gilroy" pitchFamily="2" charset="77"/>
              </a:rPr>
              <a:t>Arnaud LAURENT, </a:t>
            </a:r>
            <a:r>
              <a:rPr lang="fr-FR" sz="1600" cap="none" dirty="0" err="1">
                <a:latin typeface="Gilroy" pitchFamily="2" charset="77"/>
              </a:rPr>
              <a:t>exail</a:t>
            </a:r>
            <a:r>
              <a:rPr lang="fr-FR" sz="1600" cap="none" dirty="0">
                <a:latin typeface="Gilroy" pitchFamily="2" charset="77"/>
              </a:rPr>
              <a:t>, Responsable Produit Fibres Actives</a:t>
            </a:r>
            <a:endParaRPr lang="fr-FR" sz="1940" cap="none" dirty="0">
              <a:latin typeface="Gilroy" pitchFamily="2" charset="77"/>
            </a:endParaRPr>
          </a:p>
        </p:txBody>
      </p:sp>
    </p:spTree>
    <p:extLst>
      <p:ext uri="{BB962C8B-B14F-4D97-AF65-F5344CB8AC3E}">
        <p14:creationId xmlns:p14="http://schemas.microsoft.com/office/powerpoint/2010/main" val="3425331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en-GB" dirty="0"/>
              <a:t>LNOA</a:t>
            </a:r>
            <a:br>
              <a:rPr lang="en-GB" dirty="0"/>
            </a:br>
            <a:r>
              <a:rPr lang="en-GB" sz="1698" b="0" dirty="0"/>
              <a:t>Test Radiations Fibres Er</a:t>
            </a:r>
            <a:endParaRPr lang="en-GB"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10</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762664" y="1212351"/>
            <a:ext cx="11086751" cy="5478423"/>
          </a:xfrm>
          <a:prstGeom prst="rect">
            <a:avLst/>
          </a:prstGeom>
          <a:noFill/>
        </p:spPr>
        <p:txBody>
          <a:bodyPr wrap="square" rtlCol="0">
            <a:spAutoFit/>
          </a:bodyPr>
          <a:lstStyle/>
          <a:p>
            <a:pPr>
              <a:lnSpc>
                <a:spcPct val="150000"/>
              </a:lnSpc>
            </a:pPr>
            <a:r>
              <a:rPr lang="fr-FR" sz="1400" b="1" dirty="0">
                <a:latin typeface="Gilroy Bold" pitchFamily="2" charset="77"/>
                <a:sym typeface="Wingdings" pitchFamily="2" charset="2"/>
              </a:rPr>
              <a:t>Plusieurs méthodologies complémentaires</a:t>
            </a:r>
          </a:p>
          <a:p>
            <a:endParaRPr lang="fr-FR" sz="1400" b="1" dirty="0">
              <a:latin typeface="Gilroy Bold" pitchFamily="2" charset="77"/>
              <a:sym typeface="Wingdings" pitchFamily="2" charset="2"/>
            </a:endParaRPr>
          </a:p>
          <a:p>
            <a:pPr marL="285750" indent="-285750">
              <a:lnSpc>
                <a:spcPct val="150000"/>
              </a:lnSpc>
              <a:buFont typeface="Wingdings" pitchFamily="2" charset="2"/>
              <a:buChar char="§"/>
            </a:pPr>
            <a:r>
              <a:rPr lang="fr-FR" sz="1400" b="1" dirty="0">
                <a:latin typeface="Gilroy Bold" pitchFamily="2" charset="77"/>
                <a:sym typeface="Wingdings" pitchFamily="2" charset="2"/>
              </a:rPr>
              <a:t>Niveau composant</a:t>
            </a:r>
          </a:p>
          <a:p>
            <a:pPr marL="285750" indent="-285750">
              <a:lnSpc>
                <a:spcPct val="150000"/>
              </a:lnSpc>
              <a:buFont typeface="Courier New" panose="02070309020205020404" pitchFamily="49" charset="0"/>
              <a:buChar char="o"/>
            </a:pPr>
            <a:r>
              <a:rPr lang="fr-FR" sz="1400" b="1" dirty="0">
                <a:latin typeface="Gilroy Bold" pitchFamily="2" charset="77"/>
                <a:sym typeface="Wingdings" pitchFamily="2" charset="2"/>
              </a:rPr>
              <a:t>RIA (Radiation </a:t>
            </a:r>
            <a:r>
              <a:rPr lang="fr-FR" sz="1400" b="1" dirty="0" err="1">
                <a:latin typeface="Gilroy Bold" pitchFamily="2" charset="77"/>
                <a:sym typeface="Wingdings" pitchFamily="2" charset="2"/>
              </a:rPr>
              <a:t>Induced</a:t>
            </a:r>
            <a:r>
              <a:rPr lang="fr-FR" sz="1400" b="1" dirty="0">
                <a:latin typeface="Gilroy Bold" pitchFamily="2" charset="77"/>
                <a:sym typeface="Wingdings" pitchFamily="2" charset="2"/>
              </a:rPr>
              <a:t> </a:t>
            </a:r>
            <a:r>
              <a:rPr lang="fr-FR" sz="1400" b="1" dirty="0" err="1">
                <a:latin typeface="Gilroy Bold" pitchFamily="2" charset="77"/>
                <a:sym typeface="Wingdings" pitchFamily="2" charset="2"/>
              </a:rPr>
              <a:t>Attenuation</a:t>
            </a:r>
            <a:r>
              <a:rPr lang="fr-FR" sz="1400" b="1" dirty="0">
                <a:latin typeface="Gilroy Bold" pitchFamily="2" charset="77"/>
                <a:sym typeface="Wingdings" pitchFamily="2" charset="2"/>
              </a:rPr>
              <a:t>) </a:t>
            </a:r>
          </a:p>
          <a:p>
            <a:pPr>
              <a:lnSpc>
                <a:spcPct val="150000"/>
              </a:lnSpc>
            </a:pPr>
            <a:r>
              <a:rPr lang="fr-FR" sz="1400" dirty="0">
                <a:latin typeface="Gilroy" pitchFamily="2" charset="77"/>
                <a:sym typeface="Wingdings" pitchFamily="2" charset="2"/>
              </a:rPr>
              <a:t>Perte de transmission optique dans le cœur induite par radiation (dB/m/</a:t>
            </a:r>
            <a:r>
              <a:rPr lang="fr-FR" sz="1400" dirty="0" err="1">
                <a:latin typeface="Gilroy" pitchFamily="2" charset="77"/>
                <a:sym typeface="Wingdings" pitchFamily="2" charset="2"/>
              </a:rPr>
              <a:t>kRad</a:t>
            </a:r>
            <a:r>
              <a:rPr lang="fr-FR" sz="1400" dirty="0">
                <a:latin typeface="Gilroy" pitchFamily="2" charset="77"/>
                <a:sym typeface="Wingdings" pitchFamily="2" charset="2"/>
              </a:rPr>
              <a:t>) à la longueur d’onde signal et de pompe</a:t>
            </a:r>
          </a:p>
          <a:p>
            <a:pPr>
              <a:lnSpc>
                <a:spcPct val="150000"/>
              </a:lnSpc>
            </a:pPr>
            <a:r>
              <a:rPr lang="fr-FR" sz="1400" dirty="0">
                <a:latin typeface="Gilroy" pitchFamily="2" charset="77"/>
                <a:sym typeface="Wingdings" pitchFamily="2" charset="2"/>
              </a:rPr>
              <a:t>  Paramètre à injecter dans outil de simulation EDFA</a:t>
            </a:r>
          </a:p>
          <a:p>
            <a:endParaRPr lang="fr-FR" sz="1400" dirty="0">
              <a:latin typeface="Gilroy Bold" pitchFamily="2" charset="77"/>
              <a:sym typeface="Wingdings" pitchFamily="2" charset="2"/>
            </a:endParaRPr>
          </a:p>
          <a:p>
            <a:pPr marL="285750" indent="-285750">
              <a:lnSpc>
                <a:spcPct val="150000"/>
              </a:lnSpc>
              <a:buFont typeface="Wingdings" pitchFamily="2" charset="2"/>
              <a:buChar char="§"/>
            </a:pPr>
            <a:r>
              <a:rPr lang="fr-FR" sz="1400" b="1" dirty="0">
                <a:latin typeface="Gilroy Bold" pitchFamily="2" charset="77"/>
                <a:sym typeface="Wingdings" pitchFamily="2" charset="2"/>
              </a:rPr>
              <a:t>Niveau système</a:t>
            </a:r>
          </a:p>
          <a:p>
            <a:pPr marL="285750" indent="-285750">
              <a:lnSpc>
                <a:spcPct val="150000"/>
              </a:lnSpc>
              <a:buFont typeface="Courier New" panose="02070309020205020404" pitchFamily="49" charset="0"/>
              <a:buChar char="o"/>
            </a:pPr>
            <a:r>
              <a:rPr lang="fr-FR" sz="1400" b="1" dirty="0">
                <a:latin typeface="Gilroy Bold" pitchFamily="2" charset="77"/>
                <a:sym typeface="Wingdings" pitchFamily="2" charset="2"/>
              </a:rPr>
              <a:t>RIGV OFF (Radiation </a:t>
            </a:r>
            <a:r>
              <a:rPr lang="fr-FR" sz="1400" b="1" dirty="0" err="1">
                <a:latin typeface="Gilroy Bold" pitchFamily="2" charset="77"/>
                <a:sym typeface="Wingdings" pitchFamily="2" charset="2"/>
              </a:rPr>
              <a:t>Induced</a:t>
            </a:r>
            <a:r>
              <a:rPr lang="fr-FR" sz="1400" b="1" dirty="0">
                <a:latin typeface="Gilroy Bold" pitchFamily="2" charset="77"/>
                <a:sym typeface="Wingdings" pitchFamily="2" charset="2"/>
              </a:rPr>
              <a:t> Gain Variation)</a:t>
            </a:r>
          </a:p>
          <a:p>
            <a:pPr>
              <a:lnSpc>
                <a:spcPct val="150000"/>
              </a:lnSpc>
            </a:pPr>
            <a:r>
              <a:rPr lang="fr-FR" sz="1400" dirty="0">
                <a:latin typeface="Gilroy" pitchFamily="2" charset="77"/>
                <a:sym typeface="Wingdings" pitchFamily="2" charset="2"/>
              </a:rPr>
              <a:t>Dégradation du gain système par radiation lorsque que l’unité est non active</a:t>
            </a:r>
          </a:p>
          <a:p>
            <a:pPr marL="285750" indent="-285750">
              <a:lnSpc>
                <a:spcPct val="150000"/>
              </a:lnSpc>
              <a:buFont typeface="Wingdings" pitchFamily="2" charset="2"/>
              <a:buChar char="à"/>
            </a:pPr>
            <a:r>
              <a:rPr lang="fr-FR" sz="1400" dirty="0">
                <a:latin typeface="Gilroy" pitchFamily="2" charset="77"/>
                <a:sym typeface="Wingdings" pitchFamily="2" charset="2"/>
              </a:rPr>
              <a:t>Donne une indication du niveau de dégradation du gain du système en vol en mode stockage</a:t>
            </a:r>
          </a:p>
          <a:p>
            <a:pPr marL="285750" indent="-285750">
              <a:buFont typeface="Wingdings" pitchFamily="2" charset="2"/>
              <a:buChar char="à"/>
            </a:pPr>
            <a:endParaRPr lang="fr-FR" sz="1400" dirty="0">
              <a:latin typeface="Gilroy" pitchFamily="2" charset="77"/>
              <a:sym typeface="Wingdings" pitchFamily="2" charset="2"/>
            </a:endParaRPr>
          </a:p>
          <a:p>
            <a:pPr marL="285750" indent="-285750">
              <a:lnSpc>
                <a:spcPct val="150000"/>
              </a:lnSpc>
              <a:buFont typeface="Courier New" panose="02070309020205020404" pitchFamily="49" charset="0"/>
              <a:buChar char="o"/>
            </a:pPr>
            <a:r>
              <a:rPr lang="fr-FR" sz="1400" b="1" dirty="0">
                <a:latin typeface="Gilroy Bold" pitchFamily="2" charset="77"/>
                <a:sym typeface="Wingdings" pitchFamily="2" charset="2"/>
              </a:rPr>
              <a:t>RIGV ON</a:t>
            </a:r>
          </a:p>
          <a:p>
            <a:pPr>
              <a:lnSpc>
                <a:spcPct val="150000"/>
              </a:lnSpc>
            </a:pPr>
            <a:r>
              <a:rPr lang="fr-FR" sz="1400" dirty="0">
                <a:latin typeface="Gilroy" pitchFamily="2" charset="77"/>
                <a:sym typeface="Wingdings" pitchFamily="2" charset="2"/>
              </a:rPr>
              <a:t>Dégradation du gain système par radiation lorsque que l’unité est active</a:t>
            </a:r>
          </a:p>
          <a:p>
            <a:pPr>
              <a:lnSpc>
                <a:spcPct val="150000"/>
              </a:lnSpc>
            </a:pPr>
            <a:r>
              <a:rPr lang="fr-FR" sz="1400" dirty="0">
                <a:latin typeface="Gilroy" pitchFamily="2" charset="77"/>
                <a:sym typeface="Wingdings" pitchFamily="2" charset="2"/>
              </a:rPr>
              <a:t> Donne une indication du niveau de dégradation du gain du système allumé en vol</a:t>
            </a:r>
          </a:p>
          <a:p>
            <a:pPr marL="285750" indent="-285750">
              <a:buFont typeface="Courier New" panose="02070309020205020404" pitchFamily="49" charset="0"/>
              <a:buChar char="o"/>
            </a:pPr>
            <a:endParaRPr lang="fr-FR" sz="1400" dirty="0">
              <a:latin typeface="Gilroy" pitchFamily="2" charset="77"/>
              <a:sym typeface="Wingdings" pitchFamily="2" charset="2"/>
            </a:endParaRPr>
          </a:p>
          <a:p>
            <a:pPr marL="285750" indent="-285750">
              <a:lnSpc>
                <a:spcPct val="150000"/>
              </a:lnSpc>
              <a:buFont typeface="Courier New" panose="02070309020205020404" pitchFamily="49" charset="0"/>
              <a:buChar char="o"/>
            </a:pPr>
            <a:r>
              <a:rPr lang="fr-FR" sz="1400" b="1" dirty="0">
                <a:latin typeface="Gilroy Bold" pitchFamily="2" charset="77"/>
                <a:sym typeface="Wingdings" pitchFamily="2" charset="2"/>
              </a:rPr>
              <a:t>Guérison</a:t>
            </a:r>
            <a:r>
              <a:rPr lang="fr-FR" sz="1400" dirty="0">
                <a:latin typeface="Gilroy" pitchFamily="2" charset="77"/>
                <a:sym typeface="Wingdings" pitchFamily="2" charset="2"/>
              </a:rPr>
              <a:t> (Température, Signal optique)</a:t>
            </a:r>
          </a:p>
          <a:p>
            <a:endParaRPr lang="fr-FR" sz="1400" dirty="0">
              <a:latin typeface="Gilroy" pitchFamily="2" charset="77"/>
              <a:sym typeface="Wingdings" pitchFamily="2" charset="2"/>
            </a:endParaRPr>
          </a:p>
        </p:txBody>
      </p:sp>
    </p:spTree>
    <p:extLst>
      <p:ext uri="{BB962C8B-B14F-4D97-AF65-F5344CB8AC3E}">
        <p14:creationId xmlns:p14="http://schemas.microsoft.com/office/powerpoint/2010/main" val="1814263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en-GB" dirty="0"/>
              <a:t>LNOA</a:t>
            </a:r>
            <a:br>
              <a:rPr lang="en-GB" dirty="0"/>
            </a:br>
            <a:r>
              <a:rPr lang="en-GB" sz="1698" b="0" dirty="0"/>
              <a:t>RIA</a:t>
            </a:r>
            <a:endParaRPr lang="en-GB"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11</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762664" y="1212351"/>
            <a:ext cx="11086751" cy="3340658"/>
          </a:xfrm>
          <a:prstGeom prst="rect">
            <a:avLst/>
          </a:prstGeom>
          <a:noFill/>
        </p:spPr>
        <p:txBody>
          <a:bodyPr wrap="square" rtlCol="0">
            <a:spAutoFit/>
          </a:bodyPr>
          <a:lstStyle/>
          <a:p>
            <a:pPr>
              <a:lnSpc>
                <a:spcPct val="150000"/>
              </a:lnSpc>
            </a:pPr>
            <a:r>
              <a:rPr lang="fr-FR" sz="1400" b="1" dirty="0">
                <a:latin typeface="Gilroy Bold" pitchFamily="2" charset="77"/>
                <a:sym typeface="Wingdings" pitchFamily="2" charset="2"/>
              </a:rPr>
              <a:t>Méthode </a:t>
            </a:r>
            <a:r>
              <a:rPr lang="fr-FR" sz="1400" b="1" dirty="0">
                <a:latin typeface="Gilroy Bold" pitchFamily="2" charset="77"/>
                <a:sym typeface="Wingdings" pitchFamily="2" charset="2"/>
              </a:rPr>
              <a:t>:</a:t>
            </a:r>
          </a:p>
          <a:p>
            <a:pPr>
              <a:lnSpc>
                <a:spcPct val="150000"/>
              </a:lnSpc>
            </a:pPr>
            <a:r>
              <a:rPr lang="fr-FR" sz="1200" dirty="0">
                <a:latin typeface="Gilroy" pitchFamily="2" charset="77"/>
                <a:sym typeface="Wingdings" pitchFamily="2" charset="2"/>
              </a:rPr>
              <a:t>Mesure spectrale par cut-back ~50m, plusieurs tronçons par préforme</a:t>
            </a:r>
          </a:p>
          <a:p>
            <a:pPr>
              <a:lnSpc>
                <a:spcPct val="150000"/>
              </a:lnSpc>
            </a:pPr>
            <a:endParaRPr lang="fr-FR" sz="1200" dirty="0">
              <a:latin typeface="Gilroy" pitchFamily="2" charset="77"/>
              <a:sym typeface="Wingdings" pitchFamily="2" charset="2"/>
            </a:endParaRPr>
          </a:p>
          <a:p>
            <a:pPr>
              <a:lnSpc>
                <a:spcPct val="150000"/>
              </a:lnSpc>
            </a:pPr>
            <a:endParaRPr lang="fr-FR" sz="1200" dirty="0">
              <a:latin typeface="Gilroy" pitchFamily="2" charset="77"/>
              <a:sym typeface="Wingdings" pitchFamily="2" charset="2"/>
            </a:endParaRPr>
          </a:p>
          <a:p>
            <a:pPr>
              <a:lnSpc>
                <a:spcPct val="150000"/>
              </a:lnSpc>
            </a:pPr>
            <a:endParaRPr lang="fr-FR" sz="1200" dirty="0">
              <a:latin typeface="Gilroy" pitchFamily="2" charset="77"/>
              <a:sym typeface="Wingdings" pitchFamily="2" charset="2"/>
            </a:endParaRPr>
          </a:p>
          <a:p>
            <a:pPr>
              <a:lnSpc>
                <a:spcPct val="150000"/>
              </a:lnSpc>
            </a:pPr>
            <a:endParaRPr lang="fr-FR" sz="1200" dirty="0">
              <a:latin typeface="Gilroy" pitchFamily="2" charset="77"/>
              <a:sym typeface="Wingdings" pitchFamily="2" charset="2"/>
            </a:endParaRPr>
          </a:p>
          <a:p>
            <a:pPr>
              <a:lnSpc>
                <a:spcPct val="150000"/>
              </a:lnSpc>
            </a:pPr>
            <a:endParaRPr lang="fr-FR" sz="1200" dirty="0">
              <a:latin typeface="Gilroy" pitchFamily="2" charset="77"/>
              <a:sym typeface="Wingdings" pitchFamily="2" charset="2"/>
            </a:endParaRPr>
          </a:p>
          <a:p>
            <a:pPr>
              <a:lnSpc>
                <a:spcPct val="150000"/>
              </a:lnSpc>
            </a:pPr>
            <a:endParaRPr lang="fr-FR" sz="1200" dirty="0">
              <a:latin typeface="Gilroy" pitchFamily="2" charset="77"/>
              <a:sym typeface="Wingdings" pitchFamily="2" charset="2"/>
            </a:endParaRPr>
          </a:p>
          <a:p>
            <a:r>
              <a:rPr lang="fr-FR" sz="1200" dirty="0">
                <a:latin typeface="Gilroy" pitchFamily="2" charset="77"/>
                <a:sym typeface="Wingdings" pitchFamily="2" charset="2"/>
              </a:rPr>
              <a:t>	</a:t>
            </a:r>
          </a:p>
          <a:p>
            <a:pPr>
              <a:lnSpc>
                <a:spcPct val="150000"/>
              </a:lnSpc>
            </a:pPr>
            <a:endParaRPr lang="fr-FR" sz="1200" dirty="0">
              <a:latin typeface="Gilroy" pitchFamily="2" charset="77"/>
              <a:sym typeface="Wingdings" pitchFamily="2" charset="2"/>
            </a:endParaRPr>
          </a:p>
          <a:p>
            <a:pPr>
              <a:lnSpc>
                <a:spcPct val="150000"/>
              </a:lnSpc>
            </a:pPr>
            <a:endParaRPr lang="fr-FR" sz="1200" dirty="0">
              <a:latin typeface="Gilroy" pitchFamily="2" charset="77"/>
              <a:sym typeface="Wingdings" pitchFamily="2" charset="2"/>
            </a:endParaRPr>
          </a:p>
          <a:p>
            <a:pPr>
              <a:lnSpc>
                <a:spcPct val="150000"/>
              </a:lnSpc>
            </a:pPr>
            <a:r>
              <a:rPr lang="fr-FR" sz="1200" b="1" dirty="0">
                <a:latin typeface="Gilroy Bold" pitchFamily="2" charset="77"/>
                <a:sym typeface="Wingdings" pitchFamily="2" charset="2"/>
              </a:rPr>
              <a:t>Résultats :</a:t>
            </a:r>
            <a:endParaRPr lang="fr-FR" sz="1400" b="1" dirty="0">
              <a:latin typeface="Gilroy Bold" pitchFamily="2" charset="77"/>
            </a:endParaRPr>
          </a:p>
        </p:txBody>
      </p:sp>
      <p:pic>
        <p:nvPicPr>
          <p:cNvPr id="9" name="Image 8">
            <a:extLst>
              <a:ext uri="{FF2B5EF4-FFF2-40B4-BE49-F238E27FC236}">
                <a16:creationId xmlns:a16="http://schemas.microsoft.com/office/drawing/2014/main" id="{4E9596C9-132C-6E29-B849-886941ED98F2}"/>
              </a:ext>
            </a:extLst>
          </p:cNvPr>
          <p:cNvPicPr>
            <a:picLocks noChangeAspect="1"/>
          </p:cNvPicPr>
          <p:nvPr/>
        </p:nvPicPr>
        <p:blipFill>
          <a:blip r:embed="rId3"/>
          <a:stretch>
            <a:fillRect/>
          </a:stretch>
        </p:blipFill>
        <p:spPr>
          <a:xfrm>
            <a:off x="879692" y="2045413"/>
            <a:ext cx="5507070" cy="2118213"/>
          </a:xfrm>
          <a:prstGeom prst="rect">
            <a:avLst/>
          </a:prstGeom>
        </p:spPr>
      </p:pic>
      <p:pic>
        <p:nvPicPr>
          <p:cNvPr id="12" name="Image 11">
            <a:extLst>
              <a:ext uri="{FF2B5EF4-FFF2-40B4-BE49-F238E27FC236}">
                <a16:creationId xmlns:a16="http://schemas.microsoft.com/office/drawing/2014/main" id="{BA5B7D04-A640-4362-614F-DE398B080C6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4123" y="689015"/>
            <a:ext cx="4517782" cy="2712796"/>
          </a:xfrm>
          <a:prstGeom prst="rect">
            <a:avLst/>
          </a:prstGeom>
          <a:noFill/>
        </p:spPr>
      </p:pic>
      <p:pic>
        <p:nvPicPr>
          <p:cNvPr id="13" name="Image 12">
            <a:extLst>
              <a:ext uri="{FF2B5EF4-FFF2-40B4-BE49-F238E27FC236}">
                <a16:creationId xmlns:a16="http://schemas.microsoft.com/office/drawing/2014/main" id="{D9F3A451-5B3C-6738-9B0D-1BAB6652EF5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94123" y="3472784"/>
            <a:ext cx="4513895" cy="2712796"/>
          </a:xfrm>
          <a:prstGeom prst="rect">
            <a:avLst/>
          </a:prstGeom>
          <a:noFill/>
        </p:spPr>
      </p:pic>
      <p:graphicFrame>
        <p:nvGraphicFramePr>
          <p:cNvPr id="16" name="Tableau 16">
            <a:extLst>
              <a:ext uri="{FF2B5EF4-FFF2-40B4-BE49-F238E27FC236}">
                <a16:creationId xmlns:a16="http://schemas.microsoft.com/office/drawing/2014/main" id="{8D234B84-5A56-96E5-00C6-6E1B27EFEF5B}"/>
              </a:ext>
            </a:extLst>
          </p:cNvPr>
          <p:cNvGraphicFramePr>
            <a:graphicFrameLocks noGrp="1"/>
          </p:cNvGraphicFramePr>
          <p:nvPr>
            <p:extLst>
              <p:ext uri="{D42A27DB-BD31-4B8C-83A1-F6EECF244321}">
                <p14:modId xmlns:p14="http://schemas.microsoft.com/office/powerpoint/2010/main" val="3441525125"/>
              </p:ext>
            </p:extLst>
          </p:nvPr>
        </p:nvGraphicFramePr>
        <p:xfrm>
          <a:off x="879692" y="4540373"/>
          <a:ext cx="6222444" cy="1630680"/>
        </p:xfrm>
        <a:graphic>
          <a:graphicData uri="http://schemas.openxmlformats.org/drawingml/2006/table">
            <a:tbl>
              <a:tblPr firstRow="1" bandRow="1">
                <a:tableStyleId>{5940675A-B579-460E-94D1-54222C63F5DA}</a:tableStyleId>
              </a:tblPr>
              <a:tblGrid>
                <a:gridCol w="1201683">
                  <a:extLst>
                    <a:ext uri="{9D8B030D-6E8A-4147-A177-3AD203B41FA5}">
                      <a16:colId xmlns:a16="http://schemas.microsoft.com/office/drawing/2014/main" val="1072898588"/>
                    </a:ext>
                  </a:extLst>
                </a:gridCol>
                <a:gridCol w="916812">
                  <a:extLst>
                    <a:ext uri="{9D8B030D-6E8A-4147-A177-3AD203B41FA5}">
                      <a16:colId xmlns:a16="http://schemas.microsoft.com/office/drawing/2014/main" val="2706888503"/>
                    </a:ext>
                  </a:extLst>
                </a:gridCol>
                <a:gridCol w="947290">
                  <a:extLst>
                    <a:ext uri="{9D8B030D-6E8A-4147-A177-3AD203B41FA5}">
                      <a16:colId xmlns:a16="http://schemas.microsoft.com/office/drawing/2014/main" val="622743111"/>
                    </a:ext>
                  </a:extLst>
                </a:gridCol>
                <a:gridCol w="988042">
                  <a:extLst>
                    <a:ext uri="{9D8B030D-6E8A-4147-A177-3AD203B41FA5}">
                      <a16:colId xmlns:a16="http://schemas.microsoft.com/office/drawing/2014/main" val="3619319445"/>
                    </a:ext>
                  </a:extLst>
                </a:gridCol>
                <a:gridCol w="795254">
                  <a:extLst>
                    <a:ext uri="{9D8B030D-6E8A-4147-A177-3AD203B41FA5}">
                      <a16:colId xmlns:a16="http://schemas.microsoft.com/office/drawing/2014/main" val="2042145501"/>
                    </a:ext>
                  </a:extLst>
                </a:gridCol>
                <a:gridCol w="1373363">
                  <a:extLst>
                    <a:ext uri="{9D8B030D-6E8A-4147-A177-3AD203B41FA5}">
                      <a16:colId xmlns:a16="http://schemas.microsoft.com/office/drawing/2014/main" val="481436388"/>
                    </a:ext>
                  </a:extLst>
                </a:gridCol>
              </a:tblGrid>
              <a:tr h="370840">
                <a:tc>
                  <a:txBody>
                    <a:bodyPr/>
                    <a:lstStyle/>
                    <a:p>
                      <a:r>
                        <a:rPr lang="en-US" sz="1400" dirty="0"/>
                        <a:t>RIA (dB/m/</a:t>
                      </a:r>
                      <a:r>
                        <a:rPr lang="en-US" sz="1400" dirty="0" err="1"/>
                        <a:t>kRad</a:t>
                      </a:r>
                      <a:r>
                        <a:rPr lang="en-US" sz="1400" dirty="0"/>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@980nm</a:t>
                      </a:r>
                    </a:p>
                  </a:txBody>
                  <a:tcPr anchor="ctr"/>
                </a:tc>
                <a:tc>
                  <a:txBody>
                    <a:bodyPr/>
                    <a:lstStyle/>
                    <a:p>
                      <a:pPr algn="ctr"/>
                      <a:r>
                        <a:rPr lang="en-US" sz="1400" dirty="0"/>
                        <a:t>@1480nm</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@1550nm</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Length</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Abs.@1535nm</a:t>
                      </a:r>
                    </a:p>
                  </a:txBody>
                  <a:tcPr anchor="ctr"/>
                </a:tc>
                <a:extLst>
                  <a:ext uri="{0D108BD9-81ED-4DB2-BD59-A6C34878D82A}">
                    <a16:rowId xmlns:a16="http://schemas.microsoft.com/office/drawing/2014/main" val="482863235"/>
                  </a:ext>
                </a:extLst>
              </a:tr>
              <a:tr h="370840">
                <a:tc>
                  <a:txBody>
                    <a:bodyPr/>
                    <a:lstStyle/>
                    <a:p>
                      <a:r>
                        <a:rPr lang="en-US" sz="1400" dirty="0"/>
                        <a:t>Er Telecom</a:t>
                      </a:r>
                    </a:p>
                  </a:txBody>
                  <a:tcPr/>
                </a:tc>
                <a:tc>
                  <a:txBody>
                    <a:bodyPr/>
                    <a:lstStyle/>
                    <a:p>
                      <a:pPr algn="ctr"/>
                      <a:r>
                        <a:rPr lang="en-US" sz="1400" dirty="0"/>
                        <a:t>0.110</a:t>
                      </a:r>
                    </a:p>
                  </a:txBody>
                  <a:tcPr/>
                </a:tc>
                <a:tc>
                  <a:txBody>
                    <a:bodyPr/>
                    <a:lstStyle/>
                    <a:p>
                      <a:pPr algn="ctr"/>
                      <a:r>
                        <a:rPr lang="en-US" sz="1400" dirty="0"/>
                        <a:t>NM</a:t>
                      </a:r>
                    </a:p>
                  </a:txBody>
                  <a:tcPr/>
                </a:tc>
                <a:tc>
                  <a:txBody>
                    <a:bodyPr/>
                    <a:lstStyle/>
                    <a:p>
                      <a:pPr algn="ctr"/>
                      <a:r>
                        <a:rPr lang="en-US" sz="1400" dirty="0"/>
                        <a:t>0.03</a:t>
                      </a:r>
                    </a:p>
                  </a:txBody>
                  <a:tcPr/>
                </a:tc>
                <a:tc>
                  <a:txBody>
                    <a:bodyPr/>
                    <a:lstStyle/>
                    <a:p>
                      <a:pPr algn="ctr"/>
                      <a:r>
                        <a:rPr lang="en-US" sz="1400" dirty="0"/>
                        <a:t>21m</a:t>
                      </a:r>
                    </a:p>
                  </a:txBody>
                  <a:tcPr/>
                </a:tc>
                <a:tc>
                  <a:txBody>
                    <a:bodyPr/>
                    <a:lstStyle/>
                    <a:p>
                      <a:pPr algn="ctr"/>
                      <a:r>
                        <a:rPr lang="en-US" sz="1400" dirty="0"/>
                        <a:t>5.5dB/m</a:t>
                      </a:r>
                    </a:p>
                  </a:txBody>
                  <a:tcPr/>
                </a:tc>
                <a:extLst>
                  <a:ext uri="{0D108BD9-81ED-4DB2-BD59-A6C34878D82A}">
                    <a16:rowId xmlns:a16="http://schemas.microsoft.com/office/drawing/2014/main" val="2231536888"/>
                  </a:ext>
                </a:extLst>
              </a:tr>
              <a:tr h="370840">
                <a:tc>
                  <a:txBody>
                    <a:bodyPr/>
                    <a:lstStyle/>
                    <a:p>
                      <a:r>
                        <a:rPr lang="en-US" sz="1400" dirty="0"/>
                        <a:t>RAD-AMP-1</a:t>
                      </a:r>
                    </a:p>
                  </a:txBody>
                  <a:tcPr/>
                </a:tc>
                <a:tc>
                  <a:txBody>
                    <a:bodyPr/>
                    <a:lstStyle/>
                    <a:p>
                      <a:pPr algn="ctr"/>
                      <a:r>
                        <a:rPr lang="en-US" sz="1400" dirty="0"/>
                        <a:t>0.02</a:t>
                      </a:r>
                    </a:p>
                  </a:txBody>
                  <a:tcPr/>
                </a:tc>
                <a:tc>
                  <a:txBody>
                    <a:bodyPr/>
                    <a:lstStyle/>
                    <a:p>
                      <a:pPr algn="ctr"/>
                      <a:r>
                        <a:rPr lang="en-US" sz="1400" dirty="0"/>
                        <a:t>NM</a:t>
                      </a:r>
                    </a:p>
                  </a:txBody>
                  <a:tcPr/>
                </a:tc>
                <a:tc>
                  <a:txBody>
                    <a:bodyPr/>
                    <a:lstStyle/>
                    <a:p>
                      <a:pPr algn="ctr"/>
                      <a:r>
                        <a:rPr lang="en-US" sz="1400" dirty="0"/>
                        <a:t>0.01</a:t>
                      </a:r>
                    </a:p>
                  </a:txBody>
                  <a:tcPr/>
                </a:tc>
                <a:tc>
                  <a:txBody>
                    <a:bodyPr/>
                    <a:lstStyle/>
                    <a:p>
                      <a:pPr algn="ctr"/>
                      <a:r>
                        <a:rPr lang="en-US" sz="1400" dirty="0"/>
                        <a:t>11m</a:t>
                      </a:r>
                    </a:p>
                  </a:txBody>
                  <a:tcPr/>
                </a:tc>
                <a:tc>
                  <a:txBody>
                    <a:bodyPr/>
                    <a:lstStyle/>
                    <a:p>
                      <a:pPr algn="ctr"/>
                      <a:r>
                        <a:rPr lang="en-US" sz="1400" dirty="0"/>
                        <a:t>12dB/m</a:t>
                      </a:r>
                    </a:p>
                  </a:txBody>
                  <a:tcPr/>
                </a:tc>
                <a:extLst>
                  <a:ext uri="{0D108BD9-81ED-4DB2-BD59-A6C34878D82A}">
                    <a16:rowId xmlns:a16="http://schemas.microsoft.com/office/drawing/2014/main" val="190104342"/>
                  </a:ext>
                </a:extLst>
              </a:tr>
              <a:tr h="370840">
                <a:tc>
                  <a:txBody>
                    <a:bodyPr/>
                    <a:lstStyle/>
                    <a:p>
                      <a:r>
                        <a:rPr lang="en-US" sz="1400" dirty="0"/>
                        <a:t>RAD-AMP-2</a:t>
                      </a:r>
                    </a:p>
                  </a:txBody>
                  <a:tcPr/>
                </a:tc>
                <a:tc>
                  <a:txBody>
                    <a:bodyPr/>
                    <a:lstStyle/>
                    <a:p>
                      <a:pPr algn="ctr"/>
                      <a:r>
                        <a:rPr lang="en-US" sz="1400" dirty="0"/>
                        <a:t>0.015</a:t>
                      </a:r>
                    </a:p>
                  </a:txBody>
                  <a:tcPr/>
                </a:tc>
                <a:tc>
                  <a:txBody>
                    <a:bodyPr/>
                    <a:lstStyle/>
                    <a:p>
                      <a:pPr algn="ctr"/>
                      <a:r>
                        <a:rPr lang="en-US" sz="1400" dirty="0"/>
                        <a:t>0.005</a:t>
                      </a:r>
                    </a:p>
                  </a:txBody>
                  <a:tcPr/>
                </a:tc>
                <a:tc>
                  <a:txBody>
                    <a:bodyPr/>
                    <a:lstStyle/>
                    <a:p>
                      <a:pPr algn="ctr"/>
                      <a:r>
                        <a:rPr lang="en-US" sz="1400" dirty="0"/>
                        <a:t>0.0045</a:t>
                      </a:r>
                    </a:p>
                  </a:txBody>
                  <a:tcPr/>
                </a:tc>
                <a:tc>
                  <a:txBody>
                    <a:bodyPr/>
                    <a:lstStyle/>
                    <a:p>
                      <a:pPr algn="ctr"/>
                      <a:r>
                        <a:rPr lang="en-US" sz="1400" dirty="0"/>
                        <a:t>3m</a:t>
                      </a:r>
                    </a:p>
                  </a:txBody>
                  <a:tcPr/>
                </a:tc>
                <a:tc>
                  <a:txBody>
                    <a:bodyPr/>
                    <a:lstStyle/>
                    <a:p>
                      <a:pPr algn="ctr"/>
                      <a:r>
                        <a:rPr lang="en-US" sz="1400" dirty="0"/>
                        <a:t>24dB/m</a:t>
                      </a:r>
                    </a:p>
                  </a:txBody>
                  <a:tcPr/>
                </a:tc>
                <a:extLst>
                  <a:ext uri="{0D108BD9-81ED-4DB2-BD59-A6C34878D82A}">
                    <a16:rowId xmlns:a16="http://schemas.microsoft.com/office/drawing/2014/main" val="3108429730"/>
                  </a:ext>
                </a:extLst>
              </a:tr>
            </a:tbl>
          </a:graphicData>
        </a:graphic>
      </p:graphicFrame>
    </p:spTree>
    <p:extLst>
      <p:ext uri="{BB962C8B-B14F-4D97-AF65-F5344CB8AC3E}">
        <p14:creationId xmlns:p14="http://schemas.microsoft.com/office/powerpoint/2010/main" val="1626416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DE568953-6003-F4DC-0D10-718874C91D31}"/>
              </a:ext>
            </a:extLst>
          </p:cNvPr>
          <p:cNvPicPr>
            <a:picLocks noChangeAspect="1"/>
          </p:cNvPicPr>
          <p:nvPr/>
        </p:nvPicPr>
        <p:blipFill>
          <a:blip r:embed="rId3"/>
          <a:stretch>
            <a:fillRect/>
          </a:stretch>
        </p:blipFill>
        <p:spPr>
          <a:xfrm>
            <a:off x="5644409" y="517113"/>
            <a:ext cx="5333336" cy="1543686"/>
          </a:xfrm>
          <a:prstGeom prst="rect">
            <a:avLst/>
          </a:prstGeom>
        </p:spPr>
      </p:pic>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en-GB" dirty="0"/>
              <a:t>LNOA</a:t>
            </a:r>
            <a:br>
              <a:rPr lang="en-GB" dirty="0"/>
            </a:br>
            <a:r>
              <a:rPr lang="en-GB" sz="1698" b="0" dirty="0"/>
              <a:t>RIGV</a:t>
            </a:r>
            <a:endParaRPr lang="en-GB"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12</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762664" y="1212351"/>
            <a:ext cx="11086751" cy="1894493"/>
          </a:xfrm>
          <a:prstGeom prst="rect">
            <a:avLst/>
          </a:prstGeom>
          <a:noFill/>
        </p:spPr>
        <p:txBody>
          <a:bodyPr wrap="square" rtlCol="0">
            <a:spAutoFit/>
          </a:bodyPr>
          <a:lstStyle/>
          <a:p>
            <a:pPr>
              <a:lnSpc>
                <a:spcPct val="150000"/>
              </a:lnSpc>
            </a:pPr>
            <a:r>
              <a:rPr lang="fr-FR" sz="1600" dirty="0">
                <a:latin typeface="Gilroy" pitchFamily="2" charset="77"/>
                <a:sym typeface="Wingdings" pitchFamily="2" charset="2"/>
              </a:rPr>
              <a:t>Méthode de mesure :</a:t>
            </a:r>
          </a:p>
          <a:p>
            <a:pPr>
              <a:lnSpc>
                <a:spcPct val="150000"/>
              </a:lnSpc>
            </a:pPr>
            <a:r>
              <a:rPr lang="fr-FR" sz="1400" dirty="0">
                <a:latin typeface="Gilroy" pitchFamily="2" charset="77"/>
                <a:sym typeface="Wingdings" pitchFamily="2" charset="2"/>
              </a:rPr>
              <a:t>Pin=-20dBm, 1550nm</a:t>
            </a:r>
          </a:p>
          <a:p>
            <a:pPr>
              <a:lnSpc>
                <a:spcPct val="150000"/>
              </a:lnSpc>
            </a:pPr>
            <a:r>
              <a:rPr lang="fr-FR" sz="1400" dirty="0" err="1">
                <a:latin typeface="Gilroy" pitchFamily="2" charset="77"/>
                <a:sym typeface="Wingdings" pitchFamily="2" charset="2"/>
              </a:rPr>
              <a:t>Ppompe</a:t>
            </a:r>
            <a:r>
              <a:rPr lang="fr-FR" sz="1400" dirty="0">
                <a:latin typeface="Gilroy" pitchFamily="2" charset="77"/>
                <a:sym typeface="Wingdings" pitchFamily="2" charset="2"/>
              </a:rPr>
              <a:t> @976nm=100mW</a:t>
            </a:r>
          </a:p>
          <a:p>
            <a:pPr>
              <a:lnSpc>
                <a:spcPct val="150000"/>
              </a:lnSpc>
            </a:pPr>
            <a:endParaRPr lang="fr-FR" sz="1400" dirty="0">
              <a:latin typeface="Gilroy" pitchFamily="2" charset="77"/>
              <a:sym typeface="Wingdings" pitchFamily="2" charset="2"/>
            </a:endParaRPr>
          </a:p>
          <a:p>
            <a:r>
              <a:rPr lang="fr-FR" sz="1400" dirty="0">
                <a:latin typeface="Gilroy" pitchFamily="2" charset="77"/>
                <a:sym typeface="Wingdings" pitchFamily="2" charset="2"/>
              </a:rPr>
              <a:t>	</a:t>
            </a:r>
          </a:p>
          <a:p>
            <a:pPr>
              <a:lnSpc>
                <a:spcPct val="150000"/>
              </a:lnSpc>
            </a:pPr>
            <a:r>
              <a:rPr lang="fr-FR" sz="1200" b="1" dirty="0">
                <a:latin typeface="Gilroy Bold" pitchFamily="2" charset="77"/>
                <a:sym typeface="Wingdings" pitchFamily="2" charset="2"/>
              </a:rPr>
              <a:t> </a:t>
            </a:r>
            <a:endParaRPr lang="fr-FR" sz="1400" b="1" dirty="0">
              <a:latin typeface="Gilroy Bold" pitchFamily="2" charset="77"/>
            </a:endParaRPr>
          </a:p>
        </p:txBody>
      </p:sp>
      <p:pic>
        <p:nvPicPr>
          <p:cNvPr id="14" name="Image 13">
            <a:extLst>
              <a:ext uri="{FF2B5EF4-FFF2-40B4-BE49-F238E27FC236}">
                <a16:creationId xmlns:a16="http://schemas.microsoft.com/office/drawing/2014/main" id="{594F0A02-E9C8-D46F-EDEB-21DCE6FF27D2}"/>
              </a:ext>
            </a:extLst>
          </p:cNvPr>
          <p:cNvPicPr>
            <a:picLocks noChangeAspect="1"/>
          </p:cNvPicPr>
          <p:nvPr/>
        </p:nvPicPr>
        <p:blipFill>
          <a:blip r:embed="rId4"/>
          <a:stretch>
            <a:fillRect/>
          </a:stretch>
        </p:blipFill>
        <p:spPr>
          <a:xfrm>
            <a:off x="1809753" y="2302677"/>
            <a:ext cx="9322031" cy="3988531"/>
          </a:xfrm>
          <a:prstGeom prst="rect">
            <a:avLst/>
          </a:prstGeom>
        </p:spPr>
      </p:pic>
      <p:sp>
        <p:nvSpPr>
          <p:cNvPr id="17" name="ZoneTexte 16">
            <a:extLst>
              <a:ext uri="{FF2B5EF4-FFF2-40B4-BE49-F238E27FC236}">
                <a16:creationId xmlns:a16="http://schemas.microsoft.com/office/drawing/2014/main" id="{6BA2F775-4E77-8EF8-0792-93564ABBF854}"/>
              </a:ext>
            </a:extLst>
          </p:cNvPr>
          <p:cNvSpPr txBox="1"/>
          <p:nvPr/>
        </p:nvSpPr>
        <p:spPr>
          <a:xfrm>
            <a:off x="7898879" y="3751157"/>
            <a:ext cx="3810000" cy="138499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fr-FR" sz="1400" dirty="0">
                <a:latin typeface="Gilroy" pitchFamily="2" charset="77"/>
              </a:rPr>
              <a:t>Source Gamma @~300Rad/h</a:t>
            </a:r>
          </a:p>
          <a:p>
            <a:endParaRPr lang="fr-FR" sz="1400" dirty="0">
              <a:latin typeface="Gilroy" pitchFamily="2" charset="77"/>
            </a:endParaRPr>
          </a:p>
          <a:p>
            <a:r>
              <a:rPr lang="fr-FR" sz="1400" dirty="0">
                <a:latin typeface="Gilroy" pitchFamily="2" charset="77"/>
              </a:rPr>
              <a:t>Mode ON : Amplificateur allumé en continu</a:t>
            </a:r>
          </a:p>
          <a:p>
            <a:endParaRPr lang="fr-FR" sz="1400" dirty="0">
              <a:latin typeface="Gilroy" pitchFamily="2" charset="77"/>
            </a:endParaRPr>
          </a:p>
          <a:p>
            <a:r>
              <a:rPr lang="fr-FR" sz="1400" dirty="0">
                <a:latin typeface="Gilroy" pitchFamily="2" charset="77"/>
              </a:rPr>
              <a:t>Mode OFF : Amplificateur allumé     	 uniquement pour la mesure</a:t>
            </a:r>
          </a:p>
        </p:txBody>
      </p:sp>
    </p:spTree>
    <p:extLst>
      <p:ext uri="{BB962C8B-B14F-4D97-AF65-F5344CB8AC3E}">
        <p14:creationId xmlns:p14="http://schemas.microsoft.com/office/powerpoint/2010/main" val="12655214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en-GB" dirty="0"/>
              <a:t>LNOA</a:t>
            </a:r>
            <a:br>
              <a:rPr lang="en-GB" dirty="0"/>
            </a:br>
            <a:r>
              <a:rPr lang="en-GB" sz="1698" b="0" dirty="0"/>
              <a:t>Qualification pour TELEO</a:t>
            </a:r>
            <a:endParaRPr lang="en-GB"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13</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477584" y="1343937"/>
            <a:ext cx="11086751" cy="1774460"/>
          </a:xfrm>
          <a:prstGeom prst="rect">
            <a:avLst/>
          </a:prstGeom>
          <a:noFill/>
        </p:spPr>
        <p:txBody>
          <a:bodyPr wrap="square" rtlCol="0">
            <a:spAutoFit/>
          </a:bodyPr>
          <a:lstStyle/>
          <a:p>
            <a:endParaRPr lang="fr-FR" sz="1600" b="1" dirty="0">
              <a:latin typeface="Gilroy Bold" pitchFamily="2" charset="77"/>
            </a:endParaRPr>
          </a:p>
          <a:p>
            <a:pPr marL="285750" indent="-285750">
              <a:lnSpc>
                <a:spcPct val="150000"/>
              </a:lnSpc>
              <a:buFont typeface="Wingdings" pitchFamily="2" charset="2"/>
              <a:buChar char="à"/>
            </a:pPr>
            <a:r>
              <a:rPr lang="fr-FR" sz="1600" dirty="0">
                <a:latin typeface="Gilroy" pitchFamily="2" charset="77"/>
                <a:sym typeface="Wingdings" pitchFamily="2" charset="2"/>
              </a:rPr>
              <a:t>Composants qualifiés individuellement</a:t>
            </a:r>
          </a:p>
          <a:p>
            <a:pPr marL="285750" indent="-285750">
              <a:lnSpc>
                <a:spcPct val="150000"/>
              </a:lnSpc>
              <a:buFont typeface="Wingdings" pitchFamily="2" charset="2"/>
              <a:buChar char="à"/>
            </a:pPr>
            <a:r>
              <a:rPr lang="fr-FR" sz="1600" dirty="0">
                <a:latin typeface="Gilroy" pitchFamily="2" charset="77"/>
                <a:sym typeface="Wingdings" pitchFamily="2" charset="2"/>
              </a:rPr>
              <a:t>Sélection composants TRL9</a:t>
            </a:r>
          </a:p>
          <a:p>
            <a:pPr marL="285750" indent="-285750">
              <a:lnSpc>
                <a:spcPct val="150000"/>
              </a:lnSpc>
              <a:buFont typeface="Wingdings" pitchFamily="2" charset="2"/>
              <a:buChar char="à"/>
            </a:pPr>
            <a:r>
              <a:rPr lang="fr-FR" sz="1600" dirty="0">
                <a:latin typeface="Gilroy" pitchFamily="2" charset="77"/>
                <a:sym typeface="Wingdings" pitchFamily="2" charset="2"/>
              </a:rPr>
              <a:t>Assemblage méthodologie spatiale (héritage FOG Astrix)</a:t>
            </a:r>
          </a:p>
          <a:p>
            <a:pPr marL="285750" indent="-285750">
              <a:lnSpc>
                <a:spcPct val="150000"/>
              </a:lnSpc>
              <a:buFont typeface="Wingdings" pitchFamily="2" charset="2"/>
              <a:buChar char="à"/>
            </a:pPr>
            <a:r>
              <a:rPr lang="fr-FR" sz="1600" dirty="0">
                <a:latin typeface="Gilroy" pitchFamily="2" charset="77"/>
                <a:sym typeface="Wingdings" pitchFamily="2" charset="2"/>
              </a:rPr>
              <a:t>Delta qualification système : Radiation - Vibrations - chocs</a:t>
            </a:r>
          </a:p>
        </p:txBody>
      </p:sp>
      <p:pic>
        <p:nvPicPr>
          <p:cNvPr id="9" name="Image 8">
            <a:extLst>
              <a:ext uri="{FF2B5EF4-FFF2-40B4-BE49-F238E27FC236}">
                <a16:creationId xmlns:a16="http://schemas.microsoft.com/office/drawing/2014/main" id="{12C17013-86B1-4A11-158D-643FDAC13C36}"/>
              </a:ext>
            </a:extLst>
          </p:cNvPr>
          <p:cNvPicPr>
            <a:picLocks noChangeAspect="1"/>
          </p:cNvPicPr>
          <p:nvPr/>
        </p:nvPicPr>
        <p:blipFill>
          <a:blip r:embed="rId3"/>
          <a:stretch>
            <a:fillRect/>
          </a:stretch>
        </p:blipFill>
        <p:spPr>
          <a:xfrm>
            <a:off x="6020960" y="506634"/>
            <a:ext cx="6154588" cy="5223526"/>
          </a:xfrm>
          <a:prstGeom prst="rect">
            <a:avLst/>
          </a:prstGeom>
        </p:spPr>
      </p:pic>
      <p:pic>
        <p:nvPicPr>
          <p:cNvPr id="10" name="Image 9">
            <a:extLst>
              <a:ext uri="{FF2B5EF4-FFF2-40B4-BE49-F238E27FC236}">
                <a16:creationId xmlns:a16="http://schemas.microsoft.com/office/drawing/2014/main" id="{A04C9C68-1D29-AD32-C66A-1DDBC6091D7A}"/>
              </a:ext>
            </a:extLst>
          </p:cNvPr>
          <p:cNvPicPr>
            <a:picLocks noChangeAspect="1"/>
          </p:cNvPicPr>
          <p:nvPr/>
        </p:nvPicPr>
        <p:blipFill>
          <a:blip r:embed="rId4"/>
          <a:stretch>
            <a:fillRect/>
          </a:stretch>
        </p:blipFill>
        <p:spPr>
          <a:xfrm>
            <a:off x="1738010" y="3393828"/>
            <a:ext cx="3307604" cy="2606768"/>
          </a:xfrm>
          <a:prstGeom prst="rect">
            <a:avLst/>
          </a:prstGeom>
        </p:spPr>
      </p:pic>
    </p:spTree>
    <p:extLst>
      <p:ext uri="{BB962C8B-B14F-4D97-AF65-F5344CB8AC3E}">
        <p14:creationId xmlns:p14="http://schemas.microsoft.com/office/powerpoint/2010/main" val="791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fr-FR" dirty="0"/>
              <a:t>LNOA</a:t>
            </a:r>
            <a:br>
              <a:rPr lang="fr-FR" dirty="0"/>
            </a:br>
            <a:r>
              <a:rPr lang="fr-FR" sz="1698" b="0" dirty="0"/>
              <a:t>Guérison naturelle</a:t>
            </a:r>
            <a:endParaRPr lang="fr-FR"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14</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762664" y="1133938"/>
            <a:ext cx="11086751" cy="420243"/>
          </a:xfrm>
          <a:prstGeom prst="rect">
            <a:avLst/>
          </a:prstGeom>
          <a:noFill/>
        </p:spPr>
        <p:txBody>
          <a:bodyPr wrap="square" rtlCol="0">
            <a:spAutoFit/>
          </a:bodyPr>
          <a:lstStyle/>
          <a:p>
            <a:pPr marL="285750" indent="-285750">
              <a:lnSpc>
                <a:spcPct val="150000"/>
              </a:lnSpc>
              <a:buFont typeface="Wingdings" pitchFamily="2" charset="2"/>
              <a:buChar char="à"/>
            </a:pPr>
            <a:r>
              <a:rPr lang="fr-FR" sz="1600" dirty="0">
                <a:latin typeface="Gilroy" pitchFamily="2" charset="77"/>
                <a:sym typeface="Wingdings" pitchFamily="2" charset="2"/>
              </a:rPr>
              <a:t>Mesure après irradiation</a:t>
            </a:r>
          </a:p>
        </p:txBody>
      </p:sp>
      <p:pic>
        <p:nvPicPr>
          <p:cNvPr id="13" name="Image 12">
            <a:extLst>
              <a:ext uri="{FF2B5EF4-FFF2-40B4-BE49-F238E27FC236}">
                <a16:creationId xmlns:a16="http://schemas.microsoft.com/office/drawing/2014/main" id="{CD1FF61E-E8C3-D4C7-DED2-1AE59E565CC8}"/>
              </a:ext>
            </a:extLst>
          </p:cNvPr>
          <p:cNvPicPr>
            <a:picLocks noChangeAspect="1"/>
          </p:cNvPicPr>
          <p:nvPr/>
        </p:nvPicPr>
        <p:blipFill>
          <a:blip r:embed="rId3"/>
          <a:stretch>
            <a:fillRect/>
          </a:stretch>
        </p:blipFill>
        <p:spPr>
          <a:xfrm>
            <a:off x="904808" y="1475767"/>
            <a:ext cx="6774472" cy="4871659"/>
          </a:xfrm>
          <a:prstGeom prst="rect">
            <a:avLst/>
          </a:prstGeom>
        </p:spPr>
      </p:pic>
      <p:sp>
        <p:nvSpPr>
          <p:cNvPr id="6" name="Espace réservé du texte 3">
            <a:extLst>
              <a:ext uri="{FF2B5EF4-FFF2-40B4-BE49-F238E27FC236}">
                <a16:creationId xmlns:a16="http://schemas.microsoft.com/office/drawing/2014/main" id="{9E52340E-3201-28CD-B913-79251E0486F5}"/>
              </a:ext>
            </a:extLst>
          </p:cNvPr>
          <p:cNvSpPr txBox="1">
            <a:spLocks/>
          </p:cNvSpPr>
          <p:nvPr/>
        </p:nvSpPr>
        <p:spPr>
          <a:xfrm>
            <a:off x="7531150" y="1817597"/>
            <a:ext cx="4660850" cy="2572435"/>
          </a:xfrm>
          <a:prstGeom prst="rect">
            <a:avLst/>
          </a:prstGeom>
        </p:spPr>
        <p:txBody>
          <a:bodyPr wrap="square" lIns="0" tIns="0" rIns="0" bIns="0" anchor="t" anchorCtr="0">
            <a:spAutoFit/>
          </a:bodyPr>
          <a:lstStyle>
            <a:lvl1pPr marL="342900" indent="-342900">
              <a:spcBef>
                <a:spcPts val="1200"/>
              </a:spcBef>
              <a:buFontTx/>
              <a:buBlip>
                <a:blip r:embed="rId4"/>
              </a:buBlip>
              <a:defRPr sz="2600" b="1" i="0">
                <a:solidFill>
                  <a:schemeClr val="tx1"/>
                </a:solidFill>
                <a:latin typeface="Gilroy Bold" pitchFamily="2" charset="77"/>
                <a:ea typeface="+mn-ea"/>
                <a:cs typeface="Montserrat"/>
              </a:defRPr>
            </a:lvl1pPr>
            <a:lvl2pPr marL="742950" indent="-285750">
              <a:spcBef>
                <a:spcPts val="600"/>
              </a:spcBef>
              <a:buFont typeface="Arial" panose="020B0604020202020204" pitchFamily="34" charset="0"/>
              <a:buChar char="•"/>
              <a:defRPr sz="2400" b="0" i="0">
                <a:latin typeface="Gilroy" pitchFamily="2" charset="77"/>
                <a:ea typeface="+mn-ea"/>
                <a:cs typeface="+mn-cs"/>
              </a:defRPr>
            </a:lvl2pPr>
            <a:lvl3pPr marL="1200150" indent="-285750">
              <a:buClr>
                <a:srgbClr val="02FFDB"/>
              </a:buClr>
              <a:buFont typeface="Arial" panose="020B0604020202020204" pitchFamily="34" charset="0"/>
              <a:buChar char="•"/>
              <a:defRPr sz="2200" b="0" i="0">
                <a:latin typeface="Gilroy" pitchFamily="2" charset="77"/>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nSpc>
                <a:spcPct val="150000"/>
              </a:lnSpc>
            </a:pPr>
            <a:r>
              <a:rPr lang="fr-FR" sz="1577" dirty="0">
                <a:solidFill>
                  <a:srgbClr val="000000"/>
                </a:solidFill>
              </a:rPr>
              <a:t>Résultats</a:t>
            </a:r>
          </a:p>
          <a:p>
            <a:pPr lvl="1">
              <a:lnSpc>
                <a:spcPct val="150000"/>
              </a:lnSpc>
            </a:pPr>
            <a:r>
              <a:rPr lang="fr-FR" sz="1455" dirty="0">
                <a:solidFill>
                  <a:srgbClr val="000000"/>
                </a:solidFill>
              </a:rPr>
              <a:t>Guérison naturelle à </a:t>
            </a:r>
            <a:r>
              <a:rPr lang="fr-FR" sz="1455" dirty="0" err="1">
                <a:solidFill>
                  <a:srgbClr val="000000"/>
                </a:solidFill>
              </a:rPr>
              <a:t>T</a:t>
            </a:r>
            <a:r>
              <a:rPr lang="fr-FR" sz="1455" dirty="0">
                <a:solidFill>
                  <a:srgbClr val="000000"/>
                </a:solidFill>
              </a:rPr>
              <a:t>° ambiante réelle mais limitée (effet de saturation)</a:t>
            </a:r>
          </a:p>
          <a:p>
            <a:pPr lvl="1">
              <a:lnSpc>
                <a:spcPct val="150000"/>
              </a:lnSpc>
            </a:pPr>
            <a:r>
              <a:rPr lang="fr-FR" sz="1455" dirty="0">
                <a:solidFill>
                  <a:srgbClr val="000000"/>
                </a:solidFill>
              </a:rPr>
              <a:t>Niveau de guérison dépendant du niveau de défauts créé dans la fibre et donc de la dose totale reçue.</a:t>
            </a:r>
          </a:p>
          <a:p>
            <a:pPr lvl="1">
              <a:lnSpc>
                <a:spcPct val="150000"/>
              </a:lnSpc>
            </a:pPr>
            <a:endParaRPr lang="fr-FR" sz="1455" dirty="0">
              <a:solidFill>
                <a:srgbClr val="000000"/>
              </a:solidFill>
            </a:endParaRPr>
          </a:p>
        </p:txBody>
      </p:sp>
    </p:spTree>
    <p:extLst>
      <p:ext uri="{BB962C8B-B14F-4D97-AF65-F5344CB8AC3E}">
        <p14:creationId xmlns:p14="http://schemas.microsoft.com/office/powerpoint/2010/main" val="895123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fr-FR" dirty="0"/>
              <a:t>LNOA</a:t>
            </a:r>
            <a:br>
              <a:rPr lang="fr-FR" dirty="0"/>
            </a:br>
            <a:r>
              <a:rPr lang="fr-FR" sz="1698" b="0" dirty="0"/>
              <a:t>TELEO, Photo-guérison</a:t>
            </a:r>
            <a:endParaRPr lang="fr-FR"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15</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pic>
        <p:nvPicPr>
          <p:cNvPr id="14" name="Image 13">
            <a:extLst>
              <a:ext uri="{FF2B5EF4-FFF2-40B4-BE49-F238E27FC236}">
                <a16:creationId xmlns:a16="http://schemas.microsoft.com/office/drawing/2014/main" id="{A95BBFF4-E0BF-F123-7F07-7E76D2A415E6}"/>
              </a:ext>
            </a:extLst>
          </p:cNvPr>
          <p:cNvPicPr>
            <a:picLocks noChangeAspect="1"/>
          </p:cNvPicPr>
          <p:nvPr/>
        </p:nvPicPr>
        <p:blipFill>
          <a:blip r:embed="rId3"/>
          <a:stretch>
            <a:fillRect/>
          </a:stretch>
        </p:blipFill>
        <p:spPr>
          <a:xfrm>
            <a:off x="1354238" y="2348149"/>
            <a:ext cx="5233407" cy="3818722"/>
          </a:xfrm>
          <a:prstGeom prst="rect">
            <a:avLst/>
          </a:prstGeom>
        </p:spPr>
      </p:pic>
      <p:pic>
        <p:nvPicPr>
          <p:cNvPr id="15" name="Image 14">
            <a:extLst>
              <a:ext uri="{FF2B5EF4-FFF2-40B4-BE49-F238E27FC236}">
                <a16:creationId xmlns:a16="http://schemas.microsoft.com/office/drawing/2014/main" id="{31665EBF-6869-CC84-2AFD-D0DF03DE5DCC}"/>
              </a:ext>
            </a:extLst>
          </p:cNvPr>
          <p:cNvPicPr>
            <a:picLocks noChangeAspect="1"/>
          </p:cNvPicPr>
          <p:nvPr/>
        </p:nvPicPr>
        <p:blipFill>
          <a:blip r:embed="rId4"/>
          <a:stretch>
            <a:fillRect/>
          </a:stretch>
        </p:blipFill>
        <p:spPr>
          <a:xfrm>
            <a:off x="6599618" y="194334"/>
            <a:ext cx="5416953" cy="5972537"/>
          </a:xfrm>
          <a:prstGeom prst="rect">
            <a:avLst/>
          </a:prstGeom>
        </p:spPr>
      </p:pic>
      <p:sp>
        <p:nvSpPr>
          <p:cNvPr id="7" name="Espace réservé du texte 3">
            <a:extLst>
              <a:ext uri="{FF2B5EF4-FFF2-40B4-BE49-F238E27FC236}">
                <a16:creationId xmlns:a16="http://schemas.microsoft.com/office/drawing/2014/main" id="{69F43198-199A-292A-849C-4FE7BA6205CC}"/>
              </a:ext>
            </a:extLst>
          </p:cNvPr>
          <p:cNvSpPr txBox="1">
            <a:spLocks/>
          </p:cNvSpPr>
          <p:nvPr/>
        </p:nvSpPr>
        <p:spPr>
          <a:xfrm>
            <a:off x="605977" y="1212351"/>
            <a:ext cx="5981668" cy="1152047"/>
          </a:xfrm>
          <a:prstGeom prst="rect">
            <a:avLst/>
          </a:prstGeom>
        </p:spPr>
        <p:txBody>
          <a:bodyPr wrap="square" lIns="0" tIns="0" rIns="0" bIns="0" anchor="t" anchorCtr="0">
            <a:spAutoFit/>
          </a:bodyPr>
          <a:lstStyle>
            <a:lvl1pPr marL="342900" indent="-342900">
              <a:spcBef>
                <a:spcPts val="1200"/>
              </a:spcBef>
              <a:buFontTx/>
              <a:buBlip>
                <a:blip r:embed="rId5"/>
              </a:buBlip>
              <a:defRPr sz="2600" b="1" i="0">
                <a:solidFill>
                  <a:schemeClr val="tx1"/>
                </a:solidFill>
                <a:latin typeface="Gilroy Bold" pitchFamily="2" charset="77"/>
                <a:ea typeface="+mn-ea"/>
                <a:cs typeface="Montserrat"/>
              </a:defRPr>
            </a:lvl1pPr>
            <a:lvl2pPr marL="742950" indent="-285750">
              <a:spcBef>
                <a:spcPts val="600"/>
              </a:spcBef>
              <a:buFont typeface="Arial" panose="020B0604020202020204" pitchFamily="34" charset="0"/>
              <a:buChar char="•"/>
              <a:defRPr sz="2400" b="0" i="0">
                <a:latin typeface="Gilroy" pitchFamily="2" charset="77"/>
                <a:ea typeface="+mn-ea"/>
                <a:cs typeface="+mn-cs"/>
              </a:defRPr>
            </a:lvl2pPr>
            <a:lvl3pPr marL="1200150" indent="-285750">
              <a:buClr>
                <a:srgbClr val="02FFDB"/>
              </a:buClr>
              <a:buFont typeface="Arial" panose="020B0604020202020204" pitchFamily="34" charset="0"/>
              <a:buChar char="•"/>
              <a:defRPr sz="2200" b="0" i="0">
                <a:latin typeface="Gilroy" pitchFamily="2" charset="77"/>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nSpc>
                <a:spcPct val="150000"/>
              </a:lnSpc>
            </a:pPr>
            <a:r>
              <a:rPr lang="fr-FR" sz="1577" dirty="0">
                <a:solidFill>
                  <a:srgbClr val="000000"/>
                </a:solidFill>
              </a:rPr>
              <a:t>Résultats</a:t>
            </a:r>
          </a:p>
          <a:p>
            <a:pPr lvl="1">
              <a:lnSpc>
                <a:spcPct val="150000"/>
              </a:lnSpc>
            </a:pPr>
            <a:r>
              <a:rPr lang="fr-FR" sz="1455" dirty="0">
                <a:solidFill>
                  <a:srgbClr val="000000"/>
                </a:solidFill>
              </a:rPr>
              <a:t>Guérison efficace quelque soit la puissance de pompe</a:t>
            </a:r>
          </a:p>
          <a:p>
            <a:pPr lvl="1">
              <a:lnSpc>
                <a:spcPct val="150000"/>
              </a:lnSpc>
            </a:pPr>
            <a:r>
              <a:rPr lang="fr-FR" sz="1455" dirty="0">
                <a:solidFill>
                  <a:srgbClr val="000000"/>
                </a:solidFill>
              </a:rPr>
              <a:t>Phénomène rapide à comparer avec les débits en vol</a:t>
            </a:r>
          </a:p>
        </p:txBody>
      </p:sp>
    </p:spTree>
    <p:extLst>
      <p:ext uri="{BB962C8B-B14F-4D97-AF65-F5344CB8AC3E}">
        <p14:creationId xmlns:p14="http://schemas.microsoft.com/office/powerpoint/2010/main" val="3217920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8AE2AC3E-BBDA-3EA7-E9BB-E576630B9325}"/>
              </a:ext>
            </a:extLst>
          </p:cNvPr>
          <p:cNvSpPr>
            <a:spLocks noGrp="1"/>
          </p:cNvSpPr>
          <p:nvPr>
            <p:ph type="body" sz="quarter" idx="12"/>
          </p:nvPr>
        </p:nvSpPr>
        <p:spPr>
          <a:xfrm>
            <a:off x="7319914" y="1770013"/>
            <a:ext cx="4602010" cy="4077061"/>
          </a:xfrm>
        </p:spPr>
        <p:txBody>
          <a:bodyPr anchor="t">
            <a:normAutofit/>
          </a:bodyPr>
          <a:lstStyle/>
          <a:p>
            <a:r>
              <a:rPr lang="fr-FR" dirty="0">
                <a:solidFill>
                  <a:srgbClr val="000000"/>
                </a:solidFill>
                <a:effectLst/>
              </a:rPr>
              <a:t>Résultats</a:t>
            </a:r>
          </a:p>
          <a:p>
            <a:pPr lvl="1"/>
            <a:r>
              <a:rPr lang="fr-FR" dirty="0">
                <a:solidFill>
                  <a:srgbClr val="000000"/>
                </a:solidFill>
              </a:rPr>
              <a:t>Courant max disponible : 	       600mA (1.1W)</a:t>
            </a:r>
          </a:p>
          <a:p>
            <a:pPr lvl="1"/>
            <a:endParaRPr lang="fr-FR" dirty="0">
              <a:solidFill>
                <a:srgbClr val="000000"/>
              </a:solidFill>
              <a:effectLst/>
            </a:endParaRPr>
          </a:p>
          <a:p>
            <a:pPr lvl="1"/>
            <a:r>
              <a:rPr lang="fr-FR" dirty="0">
                <a:solidFill>
                  <a:srgbClr val="000000"/>
                </a:solidFill>
              </a:rPr>
              <a:t>Courant début de vie : 	       110mA (0.15W)</a:t>
            </a:r>
          </a:p>
          <a:p>
            <a:pPr lvl="1"/>
            <a:endParaRPr lang="fr-FR" dirty="0">
              <a:solidFill>
                <a:srgbClr val="000000"/>
              </a:solidFill>
              <a:effectLst/>
            </a:endParaRPr>
          </a:p>
          <a:p>
            <a:pPr lvl="1"/>
            <a:r>
              <a:rPr lang="fr-FR" dirty="0">
                <a:solidFill>
                  <a:srgbClr val="000000"/>
                </a:solidFill>
              </a:rPr>
              <a:t>Courant après 15.5kRad :	      130mA (0,18W)</a:t>
            </a:r>
          </a:p>
          <a:p>
            <a:pPr lvl="1"/>
            <a:endParaRPr lang="fr-FR" dirty="0">
              <a:solidFill>
                <a:srgbClr val="000000"/>
              </a:solidFill>
            </a:endParaRPr>
          </a:p>
          <a:p>
            <a:pPr marL="277246" lvl="1" indent="0">
              <a:buNone/>
            </a:pPr>
            <a:r>
              <a:rPr lang="fr-FR" dirty="0">
                <a:solidFill>
                  <a:srgbClr val="000000"/>
                </a:solidFill>
                <a:effectLst/>
              </a:rPr>
              <a:t>	Après </a:t>
            </a:r>
            <a:r>
              <a:rPr lang="fr-FR" dirty="0">
                <a:solidFill>
                  <a:srgbClr val="000000"/>
                </a:solidFill>
              </a:rPr>
              <a:t>guérison (110mA) :   116mA (0,16W)</a:t>
            </a:r>
          </a:p>
          <a:p>
            <a:pPr marL="277246" lvl="1" indent="0">
              <a:buNone/>
            </a:pPr>
            <a:r>
              <a:rPr lang="fr-FR" dirty="0">
                <a:solidFill>
                  <a:srgbClr val="000000"/>
                </a:solidFill>
                <a:effectLst/>
              </a:rPr>
              <a:t>	Après guérison (600mA) : 114mA (0,16W)</a:t>
            </a:r>
          </a:p>
          <a:p>
            <a:pPr lvl="1"/>
            <a:endParaRPr lang="fr-FR" dirty="0">
              <a:solidFill>
                <a:srgbClr val="000000"/>
              </a:solidFill>
              <a:effectLst/>
            </a:endParaRPr>
          </a:p>
          <a:p>
            <a:pPr lvl="1"/>
            <a:r>
              <a:rPr lang="fr-FR" dirty="0">
                <a:solidFill>
                  <a:srgbClr val="000000"/>
                </a:solidFill>
              </a:rPr>
              <a:t>Courant après 52.3kRad :	      200mA (0,28W)</a:t>
            </a:r>
          </a:p>
          <a:p>
            <a:pPr lvl="1"/>
            <a:endParaRPr lang="fr-FR" dirty="0">
              <a:solidFill>
                <a:srgbClr val="000000"/>
              </a:solidFill>
            </a:endParaRPr>
          </a:p>
          <a:p>
            <a:pPr marL="277246" lvl="1" indent="0">
              <a:buNone/>
            </a:pPr>
            <a:r>
              <a:rPr lang="fr-FR" dirty="0">
                <a:solidFill>
                  <a:srgbClr val="000000"/>
                </a:solidFill>
              </a:rPr>
              <a:t>	Après guérison (110mA) :   148mA (0,20W)</a:t>
            </a:r>
          </a:p>
          <a:p>
            <a:pPr marL="277246" lvl="1" indent="0">
              <a:buNone/>
            </a:pPr>
            <a:r>
              <a:rPr lang="fr-FR" dirty="0">
                <a:solidFill>
                  <a:srgbClr val="000000"/>
                </a:solidFill>
              </a:rPr>
              <a:t>	Après guérison (600mA) : 125mA (0,17W)</a:t>
            </a:r>
          </a:p>
        </p:txBody>
      </p:sp>
      <p:sp>
        <p:nvSpPr>
          <p:cNvPr id="5" name="Espace réservé du numéro de diapositive 4">
            <a:extLst>
              <a:ext uri="{FF2B5EF4-FFF2-40B4-BE49-F238E27FC236}">
                <a16:creationId xmlns:a16="http://schemas.microsoft.com/office/drawing/2014/main" id="{B40FF0E1-547B-FC83-E410-FB8A7ADD6563}"/>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16</a:t>
            </a:fld>
            <a:endParaRPr lang="fr-FR" spc="6"/>
          </a:p>
        </p:txBody>
      </p:sp>
      <p:pic>
        <p:nvPicPr>
          <p:cNvPr id="21" name="Image 20">
            <a:extLst>
              <a:ext uri="{FF2B5EF4-FFF2-40B4-BE49-F238E27FC236}">
                <a16:creationId xmlns:a16="http://schemas.microsoft.com/office/drawing/2014/main" id="{2B6E6514-E695-B00D-3FF1-608B20C36613}"/>
              </a:ext>
            </a:extLst>
          </p:cNvPr>
          <p:cNvPicPr>
            <a:picLocks noChangeAspect="1"/>
          </p:cNvPicPr>
          <p:nvPr/>
        </p:nvPicPr>
        <p:blipFill>
          <a:blip r:embed="rId2"/>
          <a:stretch>
            <a:fillRect/>
          </a:stretch>
        </p:blipFill>
        <p:spPr>
          <a:xfrm>
            <a:off x="966940" y="1770013"/>
            <a:ext cx="6138149" cy="4242960"/>
          </a:xfrm>
          <a:prstGeom prst="rect">
            <a:avLst/>
          </a:prstGeom>
        </p:spPr>
      </p:pic>
      <p:sp>
        <p:nvSpPr>
          <p:cNvPr id="2" name="Titre 3">
            <a:extLst>
              <a:ext uri="{FF2B5EF4-FFF2-40B4-BE49-F238E27FC236}">
                <a16:creationId xmlns:a16="http://schemas.microsoft.com/office/drawing/2014/main" id="{91B4FD2B-3C53-D431-EE8A-774F7F8EB937}"/>
              </a:ext>
            </a:extLst>
          </p:cNvPr>
          <p:cNvSpPr>
            <a:spLocks noGrp="1"/>
          </p:cNvSpPr>
          <p:nvPr>
            <p:ph type="title"/>
          </p:nvPr>
        </p:nvSpPr>
        <p:spPr>
          <a:xfrm>
            <a:off x="762664" y="610328"/>
            <a:ext cx="7736139" cy="671890"/>
          </a:xfrm>
        </p:spPr>
        <p:txBody>
          <a:bodyPr/>
          <a:lstStyle/>
          <a:p>
            <a:r>
              <a:rPr lang="fr-FR" dirty="0"/>
              <a:t>Qualification spatiale LNOA</a:t>
            </a:r>
          </a:p>
        </p:txBody>
      </p:sp>
      <p:sp>
        <p:nvSpPr>
          <p:cNvPr id="3" name="Espace réservé du texte 3">
            <a:extLst>
              <a:ext uri="{FF2B5EF4-FFF2-40B4-BE49-F238E27FC236}">
                <a16:creationId xmlns:a16="http://schemas.microsoft.com/office/drawing/2014/main" id="{7B200EBC-055E-3F96-F98A-CCD3063F6072}"/>
              </a:ext>
            </a:extLst>
          </p:cNvPr>
          <p:cNvSpPr txBox="1">
            <a:spLocks/>
          </p:cNvSpPr>
          <p:nvPr/>
        </p:nvSpPr>
        <p:spPr>
          <a:xfrm>
            <a:off x="763948" y="1400311"/>
            <a:ext cx="10645943" cy="242695"/>
          </a:xfrm>
          <a:prstGeom prst="rect">
            <a:avLst/>
          </a:prstGeom>
        </p:spPr>
        <p:txBody>
          <a:bodyPr wrap="square" lIns="0" tIns="0" rIns="0" bIns="0" anchor="t" anchorCtr="0">
            <a:spAutoFit/>
          </a:bodyPr>
          <a:lstStyle>
            <a:lvl1pPr marL="342900" indent="-342900">
              <a:spcBef>
                <a:spcPts val="1200"/>
              </a:spcBef>
              <a:buFontTx/>
              <a:buBlip>
                <a:blip r:embed="rId3"/>
              </a:buBlip>
              <a:defRPr sz="2600" b="1" i="0">
                <a:solidFill>
                  <a:schemeClr val="tx1"/>
                </a:solidFill>
                <a:latin typeface="Gilroy Bold" pitchFamily="2" charset="77"/>
                <a:ea typeface="+mn-ea"/>
                <a:cs typeface="Montserrat"/>
              </a:defRPr>
            </a:lvl1pPr>
            <a:lvl2pPr marL="742950" indent="-285750">
              <a:spcBef>
                <a:spcPts val="600"/>
              </a:spcBef>
              <a:buFont typeface="Arial" panose="020B0604020202020204" pitchFamily="34" charset="0"/>
              <a:buChar char="•"/>
              <a:defRPr sz="2400" b="0" i="0">
                <a:latin typeface="Gilroy" pitchFamily="2" charset="77"/>
                <a:ea typeface="+mn-ea"/>
                <a:cs typeface="+mn-cs"/>
              </a:defRPr>
            </a:lvl2pPr>
            <a:lvl3pPr marL="1200150" indent="-285750">
              <a:buClr>
                <a:srgbClr val="02FFDB"/>
              </a:buClr>
              <a:buFont typeface="Arial" panose="020B0604020202020204" pitchFamily="34" charset="0"/>
              <a:buChar char="•"/>
              <a:defRPr sz="2200" b="0" i="0">
                <a:latin typeface="Gilroy" pitchFamily="2" charset="77"/>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fr-FR" sz="1577" dirty="0">
                <a:solidFill>
                  <a:srgbClr val="000000"/>
                </a:solidFill>
              </a:rPr>
              <a:t>Consommation, après chaque étape d’irradiation et de guérison, permettant de conserver le gain initial</a:t>
            </a:r>
          </a:p>
        </p:txBody>
      </p:sp>
    </p:spTree>
    <p:extLst>
      <p:ext uri="{BB962C8B-B14F-4D97-AF65-F5344CB8AC3E}">
        <p14:creationId xmlns:p14="http://schemas.microsoft.com/office/powerpoint/2010/main" val="17601364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en-GB" dirty="0"/>
              <a:t>LNOA</a:t>
            </a:r>
            <a:br>
              <a:rPr lang="en-GB" dirty="0"/>
            </a:br>
            <a:r>
              <a:rPr lang="en-GB" sz="1698" b="0" dirty="0"/>
              <a:t>Conclusion</a:t>
            </a:r>
            <a:endParaRPr lang="en-GB"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17</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762664" y="1050305"/>
            <a:ext cx="11086751" cy="4944559"/>
          </a:xfrm>
          <a:prstGeom prst="rect">
            <a:avLst/>
          </a:prstGeom>
          <a:noFill/>
        </p:spPr>
        <p:txBody>
          <a:bodyPr wrap="square" rtlCol="0">
            <a:spAutoFit/>
          </a:bodyPr>
          <a:lstStyle/>
          <a:p>
            <a:pPr marL="285750" indent="-285750">
              <a:lnSpc>
                <a:spcPct val="200000"/>
              </a:lnSpc>
              <a:buFont typeface="Arial" panose="020B0604020202020204" pitchFamily="34" charset="0"/>
              <a:buChar char="•"/>
            </a:pPr>
            <a:r>
              <a:rPr lang="fr-FR" sz="1600" dirty="0">
                <a:latin typeface="Gilroy" pitchFamily="2" charset="77"/>
                <a:sym typeface="Wingdings" pitchFamily="2" charset="2"/>
              </a:rPr>
              <a:t>LNOA qualifié en environnement spatial en configuration 3 canaux, bande C</a:t>
            </a:r>
          </a:p>
          <a:p>
            <a:pPr marL="285750" indent="-285750">
              <a:lnSpc>
                <a:spcPct val="200000"/>
              </a:lnSpc>
              <a:buFont typeface="Arial" panose="020B0604020202020204" pitchFamily="34" charset="0"/>
              <a:buChar char="•"/>
            </a:pPr>
            <a:r>
              <a:rPr lang="fr-FR" sz="1600" dirty="0">
                <a:latin typeface="Gilroy" pitchFamily="2" charset="77"/>
                <a:sym typeface="Wingdings" pitchFamily="2" charset="2"/>
              </a:rPr>
              <a:t>Sensibilité aux radiations limitée vis à vis du budget de puissance de pompe</a:t>
            </a:r>
          </a:p>
          <a:p>
            <a:pPr marL="285750" indent="-285750">
              <a:lnSpc>
                <a:spcPct val="200000"/>
              </a:lnSpc>
              <a:buFont typeface="Arial" panose="020B0604020202020204" pitchFamily="34" charset="0"/>
              <a:buChar char="•"/>
            </a:pPr>
            <a:r>
              <a:rPr lang="fr-FR" sz="1600" dirty="0">
                <a:latin typeface="Gilroy" pitchFamily="2" charset="77"/>
                <a:sym typeface="Wingdings" pitchFamily="2" charset="2"/>
              </a:rPr>
              <a:t>Guérison liée au signal de pompe efficace et rapide vis à vis des débit dose en vol</a:t>
            </a:r>
          </a:p>
          <a:p>
            <a:pPr marL="285750" indent="-285750">
              <a:lnSpc>
                <a:spcPct val="200000"/>
              </a:lnSpc>
              <a:buFont typeface="Arial" panose="020B0604020202020204" pitchFamily="34" charset="0"/>
              <a:buChar char="•"/>
            </a:pPr>
            <a:r>
              <a:rPr lang="fr-FR" sz="1600" dirty="0">
                <a:latin typeface="Gilroy" pitchFamily="2" charset="77"/>
                <a:sym typeface="Wingdings" pitchFamily="2" charset="2"/>
              </a:rPr>
              <a:t>Stratégie de guérison, itérative à faible puissance ou forte puissance avant 1</a:t>
            </a:r>
            <a:r>
              <a:rPr lang="fr-FR" sz="1600" baseline="30000" dirty="0">
                <a:latin typeface="Gilroy" pitchFamily="2" charset="77"/>
                <a:sym typeface="Wingdings" pitchFamily="2" charset="2"/>
              </a:rPr>
              <a:t>er</a:t>
            </a:r>
            <a:r>
              <a:rPr lang="fr-FR" sz="1600" dirty="0">
                <a:latin typeface="Gilroy" pitchFamily="2" charset="77"/>
                <a:sym typeface="Wingdings" pitchFamily="2" charset="2"/>
              </a:rPr>
              <a:t> allumage</a:t>
            </a:r>
          </a:p>
          <a:p>
            <a:pPr marL="285750" indent="-285750">
              <a:lnSpc>
                <a:spcPct val="200000"/>
              </a:lnSpc>
              <a:buFont typeface="Arial" panose="020B0604020202020204" pitchFamily="34" charset="0"/>
              <a:buChar char="•"/>
            </a:pPr>
            <a:endParaRPr lang="fr-FR" sz="1600" dirty="0">
              <a:latin typeface="Gilroy" pitchFamily="2" charset="77"/>
              <a:sym typeface="Wingdings" pitchFamily="2" charset="2"/>
            </a:endParaRPr>
          </a:p>
          <a:p>
            <a:pPr marL="285750" indent="-285750">
              <a:lnSpc>
                <a:spcPct val="200000"/>
              </a:lnSpc>
              <a:buFont typeface="Arial" panose="020B0604020202020204" pitchFamily="34" charset="0"/>
              <a:buChar char="•"/>
            </a:pPr>
            <a:r>
              <a:rPr lang="fr-FR" sz="1600" dirty="0">
                <a:latin typeface="Gilroy" pitchFamily="2" charset="77"/>
                <a:sym typeface="Wingdings" pitchFamily="2" charset="2"/>
              </a:rPr>
              <a:t>Filtrage spectrale nécessaire qd possible</a:t>
            </a:r>
          </a:p>
          <a:p>
            <a:pPr marL="285750" indent="-285750">
              <a:lnSpc>
                <a:spcPct val="200000"/>
              </a:lnSpc>
              <a:buFont typeface="Arial" panose="020B0604020202020204" pitchFamily="34" charset="0"/>
              <a:buChar char="•"/>
            </a:pPr>
            <a:r>
              <a:rPr lang="fr-FR" sz="1600" dirty="0">
                <a:latin typeface="Gilroy" pitchFamily="2" charset="77"/>
                <a:sym typeface="Wingdings" pitchFamily="2" charset="2"/>
              </a:rPr>
              <a:t>Customisation nécessaire suivant nb canaux, plage spectrale, gain visé</a:t>
            </a:r>
          </a:p>
          <a:p>
            <a:pPr>
              <a:lnSpc>
                <a:spcPct val="200000"/>
              </a:lnSpc>
            </a:pPr>
            <a:r>
              <a:rPr lang="fr-FR" sz="1600" dirty="0">
                <a:latin typeface="Gilroy" pitchFamily="2" charset="77"/>
                <a:sym typeface="Wingdings" pitchFamily="2" charset="2"/>
              </a:rPr>
              <a:t>       Adaptation en conservant les composants + optimisation longueurs fibre Er + filtre à façon. </a:t>
            </a:r>
          </a:p>
          <a:p>
            <a:pPr marL="285750" indent="-285750">
              <a:lnSpc>
                <a:spcPct val="200000"/>
              </a:lnSpc>
              <a:buFont typeface="Arial" panose="020B0604020202020204" pitchFamily="34" charset="0"/>
              <a:buChar char="•"/>
            </a:pPr>
            <a:r>
              <a:rPr lang="fr-FR" sz="1600" dirty="0">
                <a:latin typeface="Gilroy" pitchFamily="2" charset="77"/>
                <a:sym typeface="Wingdings" pitchFamily="2" charset="2"/>
              </a:rPr>
              <a:t>Multiplication des étages d’amplification si la compression de la puissance de sortie est recherchée</a:t>
            </a:r>
          </a:p>
          <a:p>
            <a:pPr marL="285750" indent="-285750">
              <a:lnSpc>
                <a:spcPct val="200000"/>
              </a:lnSpc>
              <a:buFont typeface="Arial" panose="020B0604020202020204" pitchFamily="34" charset="0"/>
              <a:buChar char="•"/>
            </a:pPr>
            <a:r>
              <a:rPr lang="fr-FR" sz="1600" dirty="0">
                <a:latin typeface="Gilroy" pitchFamily="2" charset="77"/>
                <a:sym typeface="Wingdings" pitchFamily="2" charset="2"/>
              </a:rPr>
              <a:t>Recherche d’un filtre WDM 1 x1 (équivalent </a:t>
            </a:r>
            <a:r>
              <a:rPr lang="fr-FR" sz="1600" dirty="0" err="1">
                <a:latin typeface="Gilroy" pitchFamily="2" charset="77"/>
                <a:sym typeface="Wingdings" pitchFamily="2" charset="2"/>
              </a:rPr>
              <a:t>Demux+Mux</a:t>
            </a:r>
            <a:r>
              <a:rPr lang="fr-FR" sz="1600" dirty="0">
                <a:latin typeface="Gilroy" pitchFamily="2" charset="77"/>
                <a:sym typeface="Wingdings" pitchFamily="2" charset="2"/>
              </a:rPr>
              <a:t> avec des pertes moindres)</a:t>
            </a:r>
          </a:p>
        </p:txBody>
      </p:sp>
    </p:spTree>
    <p:extLst>
      <p:ext uri="{BB962C8B-B14F-4D97-AF65-F5344CB8AC3E}">
        <p14:creationId xmlns:p14="http://schemas.microsoft.com/office/powerpoint/2010/main" val="690817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370AC20-0B1E-BF4E-915F-74BBE5EA58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79430" y="2966923"/>
            <a:ext cx="1755198" cy="635062"/>
          </a:xfrm>
          <a:prstGeom prst="rect">
            <a:avLst/>
          </a:prstGeom>
        </p:spPr>
      </p:pic>
      <p:sp>
        <p:nvSpPr>
          <p:cNvPr id="2" name="Espace réservé du numéro de diapositive 1">
            <a:extLst>
              <a:ext uri="{FF2B5EF4-FFF2-40B4-BE49-F238E27FC236}">
                <a16:creationId xmlns:a16="http://schemas.microsoft.com/office/drawing/2014/main" id="{9B3B74FB-B489-29FA-20CA-AEEDBD77933E}"/>
              </a:ext>
            </a:extLst>
          </p:cNvPr>
          <p:cNvSpPr>
            <a:spLocks noGrp="1"/>
          </p:cNvSpPr>
          <p:nvPr>
            <p:ph type="sldNum" sz="quarter" idx="4294967295"/>
          </p:nvPr>
        </p:nvSpPr>
        <p:spPr>
          <a:xfrm>
            <a:off x="428" y="6347790"/>
            <a:ext cx="335969" cy="372550"/>
          </a:xfrm>
        </p:spPr>
        <p:txBody>
          <a:bodyPr/>
          <a:lstStyle/>
          <a:p>
            <a:pPr marL="75858">
              <a:spcBef>
                <a:spcPts val="24"/>
              </a:spcBef>
            </a:pPr>
            <a:fld id="{81D60167-4931-47E6-BA6A-407CBD079E47}" type="slidenum">
              <a:rPr lang="fr-FR" spc="6"/>
              <a:pPr marL="75858">
                <a:spcBef>
                  <a:spcPts val="24"/>
                </a:spcBef>
              </a:pPr>
              <a:t>18</a:t>
            </a:fld>
            <a:endParaRPr lang="fr-FR" spc="6"/>
          </a:p>
        </p:txBody>
      </p:sp>
    </p:spTree>
    <p:extLst>
      <p:ext uri="{BB962C8B-B14F-4D97-AF65-F5344CB8AC3E}">
        <p14:creationId xmlns:p14="http://schemas.microsoft.com/office/powerpoint/2010/main" val="12553118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fr-FR" dirty="0"/>
              <a:t>LNOA</a:t>
            </a:r>
            <a:br>
              <a:rPr lang="fr-FR" dirty="0"/>
            </a:br>
            <a:r>
              <a:rPr lang="fr-FR" sz="1698" b="0" dirty="0"/>
              <a:t>Performances, exemple</a:t>
            </a:r>
            <a:endParaRPr lang="fr-FR"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19</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dirty="0">
              <a:solidFill>
                <a:srgbClr val="FF0000"/>
              </a:solidFill>
            </a:endParaRPr>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pic>
        <p:nvPicPr>
          <p:cNvPr id="18" name="Image 17">
            <a:extLst>
              <a:ext uri="{FF2B5EF4-FFF2-40B4-BE49-F238E27FC236}">
                <a16:creationId xmlns:a16="http://schemas.microsoft.com/office/drawing/2014/main" id="{8A5F8F6D-4416-3488-E432-B9AE9CABEA14}"/>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contrast="-40000"/>
                    </a14:imgEffect>
                  </a14:imgLayer>
                </a14:imgProps>
              </a:ext>
            </a:extLst>
          </a:blip>
          <a:stretch>
            <a:fillRect/>
          </a:stretch>
        </p:blipFill>
        <p:spPr>
          <a:xfrm>
            <a:off x="814820" y="1212351"/>
            <a:ext cx="2429796" cy="1426185"/>
          </a:xfrm>
          <a:prstGeom prst="rect">
            <a:avLst/>
          </a:prstGeom>
        </p:spPr>
      </p:pic>
      <p:sp>
        <p:nvSpPr>
          <p:cNvPr id="19" name="ZoneTexte 18">
            <a:extLst>
              <a:ext uri="{FF2B5EF4-FFF2-40B4-BE49-F238E27FC236}">
                <a16:creationId xmlns:a16="http://schemas.microsoft.com/office/drawing/2014/main" id="{8E873C18-4A50-CA06-4A81-69B3AE6C1FC7}"/>
              </a:ext>
            </a:extLst>
          </p:cNvPr>
          <p:cNvSpPr txBox="1"/>
          <p:nvPr/>
        </p:nvSpPr>
        <p:spPr>
          <a:xfrm>
            <a:off x="605977" y="3102267"/>
            <a:ext cx="3320140" cy="2031325"/>
          </a:xfrm>
          <a:prstGeom prst="rect">
            <a:avLst/>
          </a:prstGeom>
          <a:noFill/>
        </p:spPr>
        <p:txBody>
          <a:bodyPr wrap="none" rtlCol="0">
            <a:spAutoFit/>
          </a:bodyPr>
          <a:lstStyle/>
          <a:p>
            <a:r>
              <a:rPr lang="en-US" sz="1400" dirty="0">
                <a:latin typeface="Gilroy" pitchFamily="2" charset="77"/>
              </a:rPr>
              <a:t>Courant </a:t>
            </a:r>
            <a:r>
              <a:rPr lang="en-US" sz="1400" dirty="0" err="1">
                <a:latin typeface="Gilroy" pitchFamily="2" charset="77"/>
              </a:rPr>
              <a:t>pompe</a:t>
            </a:r>
            <a:r>
              <a:rPr lang="en-US" sz="1400" dirty="0">
                <a:latin typeface="Gilroy" pitchFamily="2" charset="77"/>
              </a:rPr>
              <a:t> :	350mA (175mW)</a:t>
            </a:r>
          </a:p>
          <a:p>
            <a:r>
              <a:rPr lang="en-US" sz="1400" dirty="0" err="1">
                <a:latin typeface="Gilroy" pitchFamily="2" charset="77"/>
              </a:rPr>
              <a:t>Poids</a:t>
            </a:r>
            <a:r>
              <a:rPr lang="en-US" sz="1400" dirty="0">
                <a:latin typeface="Gilroy" pitchFamily="2" charset="77"/>
              </a:rPr>
              <a:t> :		250g</a:t>
            </a:r>
          </a:p>
          <a:p>
            <a:r>
              <a:rPr lang="en-US" sz="1400" dirty="0" err="1">
                <a:latin typeface="Gilroy" pitchFamily="2" charset="77"/>
              </a:rPr>
              <a:t>Consommation</a:t>
            </a:r>
            <a:r>
              <a:rPr lang="en-US" sz="1400" dirty="0">
                <a:latin typeface="Gilroy" pitchFamily="2" charset="77"/>
              </a:rPr>
              <a:t> :	0.5W</a:t>
            </a:r>
          </a:p>
          <a:p>
            <a:r>
              <a:rPr lang="en-US" sz="1400" dirty="0">
                <a:latin typeface="Gilroy" pitchFamily="2" charset="77"/>
              </a:rPr>
              <a:t>Dimensions :	110x70x18mm</a:t>
            </a:r>
          </a:p>
          <a:p>
            <a:endParaRPr lang="en-US" sz="1400" dirty="0">
              <a:latin typeface="Gilroy" pitchFamily="2" charset="77"/>
            </a:endParaRPr>
          </a:p>
          <a:p>
            <a:endParaRPr lang="en-US" sz="1400" dirty="0">
              <a:latin typeface="Gilroy" pitchFamily="2" charset="77"/>
            </a:endParaRPr>
          </a:p>
          <a:p>
            <a:r>
              <a:rPr lang="en-US" sz="1400" dirty="0">
                <a:latin typeface="Gilroy" pitchFamily="2" charset="77"/>
              </a:rPr>
              <a:t>7 </a:t>
            </a:r>
            <a:r>
              <a:rPr lang="en-US" sz="1400" dirty="0" err="1">
                <a:latin typeface="Gilroy" pitchFamily="2" charset="77"/>
              </a:rPr>
              <a:t>canaux</a:t>
            </a:r>
            <a:r>
              <a:rPr lang="en-US" sz="1400" dirty="0">
                <a:latin typeface="Gilroy" pitchFamily="2" charset="77"/>
              </a:rPr>
              <a:t> (1540-1550nm)</a:t>
            </a:r>
          </a:p>
          <a:p>
            <a:r>
              <a:rPr lang="en-US" sz="1400" dirty="0">
                <a:latin typeface="Gilroy" pitchFamily="2" charset="77"/>
              </a:rPr>
              <a:t>Pin/Ch [-52dBm ; -22dBm]</a:t>
            </a:r>
          </a:p>
          <a:p>
            <a:endParaRPr lang="en-US" sz="1400" dirty="0">
              <a:latin typeface="Gilroy" pitchFamily="2" charset="77"/>
            </a:endParaRPr>
          </a:p>
        </p:txBody>
      </p:sp>
      <p:pic>
        <p:nvPicPr>
          <p:cNvPr id="20" name="Image 19">
            <a:extLst>
              <a:ext uri="{FF2B5EF4-FFF2-40B4-BE49-F238E27FC236}">
                <a16:creationId xmlns:a16="http://schemas.microsoft.com/office/drawing/2014/main" id="{E4849927-E7B9-6361-2A49-9AC6CB59FAEF}"/>
              </a:ext>
            </a:extLst>
          </p:cNvPr>
          <p:cNvPicPr>
            <a:picLocks noChangeAspect="1"/>
          </p:cNvPicPr>
          <p:nvPr/>
        </p:nvPicPr>
        <p:blipFill>
          <a:blip r:embed="rId5"/>
          <a:stretch>
            <a:fillRect/>
          </a:stretch>
        </p:blipFill>
        <p:spPr>
          <a:xfrm>
            <a:off x="4080544" y="54839"/>
            <a:ext cx="3981834" cy="3071191"/>
          </a:xfrm>
          <a:prstGeom prst="rect">
            <a:avLst/>
          </a:prstGeom>
        </p:spPr>
      </p:pic>
      <p:pic>
        <p:nvPicPr>
          <p:cNvPr id="32" name="Image 31">
            <a:extLst>
              <a:ext uri="{FF2B5EF4-FFF2-40B4-BE49-F238E27FC236}">
                <a16:creationId xmlns:a16="http://schemas.microsoft.com/office/drawing/2014/main" id="{E6F1518A-A846-8951-2292-134FA772EE2E}"/>
              </a:ext>
            </a:extLst>
          </p:cNvPr>
          <p:cNvPicPr>
            <a:picLocks noChangeAspect="1"/>
          </p:cNvPicPr>
          <p:nvPr/>
        </p:nvPicPr>
        <p:blipFill>
          <a:blip r:embed="rId6"/>
          <a:stretch>
            <a:fillRect/>
          </a:stretch>
        </p:blipFill>
        <p:spPr>
          <a:xfrm>
            <a:off x="8048319" y="76686"/>
            <a:ext cx="3996000" cy="3070194"/>
          </a:xfrm>
          <a:prstGeom prst="rect">
            <a:avLst/>
          </a:prstGeom>
        </p:spPr>
      </p:pic>
      <p:pic>
        <p:nvPicPr>
          <p:cNvPr id="33" name="Image 32">
            <a:extLst>
              <a:ext uri="{FF2B5EF4-FFF2-40B4-BE49-F238E27FC236}">
                <a16:creationId xmlns:a16="http://schemas.microsoft.com/office/drawing/2014/main" id="{95817071-2841-9EF6-330E-AD3FCF6F1EF7}"/>
              </a:ext>
            </a:extLst>
          </p:cNvPr>
          <p:cNvPicPr>
            <a:picLocks noChangeAspect="1"/>
          </p:cNvPicPr>
          <p:nvPr/>
        </p:nvPicPr>
        <p:blipFill>
          <a:blip r:embed="rId7"/>
          <a:stretch>
            <a:fillRect/>
          </a:stretch>
        </p:blipFill>
        <p:spPr>
          <a:xfrm>
            <a:off x="8079877" y="3173138"/>
            <a:ext cx="3972402" cy="3056301"/>
          </a:xfrm>
          <a:prstGeom prst="rect">
            <a:avLst/>
          </a:prstGeom>
        </p:spPr>
      </p:pic>
      <p:pic>
        <p:nvPicPr>
          <p:cNvPr id="34" name="Image 33">
            <a:extLst>
              <a:ext uri="{FF2B5EF4-FFF2-40B4-BE49-F238E27FC236}">
                <a16:creationId xmlns:a16="http://schemas.microsoft.com/office/drawing/2014/main" id="{22971409-F31F-975B-D3A1-B5144DA27EB0}"/>
              </a:ext>
            </a:extLst>
          </p:cNvPr>
          <p:cNvPicPr>
            <a:picLocks noChangeAspect="1"/>
          </p:cNvPicPr>
          <p:nvPr/>
        </p:nvPicPr>
        <p:blipFill>
          <a:blip r:embed="rId8"/>
          <a:stretch>
            <a:fillRect/>
          </a:stretch>
        </p:blipFill>
        <p:spPr>
          <a:xfrm>
            <a:off x="4111428" y="3179297"/>
            <a:ext cx="3972402" cy="3024000"/>
          </a:xfrm>
          <a:prstGeom prst="rect">
            <a:avLst/>
          </a:prstGeom>
        </p:spPr>
      </p:pic>
    </p:spTree>
    <p:extLst>
      <p:ext uri="{BB962C8B-B14F-4D97-AF65-F5344CB8AC3E}">
        <p14:creationId xmlns:p14="http://schemas.microsoft.com/office/powerpoint/2010/main" val="2328139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2</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6786286" y="5890243"/>
            <a:ext cx="3861787" cy="276999"/>
          </a:xfrm>
          <a:prstGeom prst="rect">
            <a:avLst/>
          </a:prstGeom>
          <a:noFill/>
          <a:ln>
            <a:noFill/>
          </a:ln>
        </p:spPr>
        <p:txBody>
          <a:bodyPr wrap="square" rtlCol="0">
            <a:spAutoFit/>
          </a:bodyPr>
          <a:lstStyle/>
          <a:p>
            <a:r>
              <a:rPr lang="fr-FR" sz="1200" dirty="0">
                <a:latin typeface="Gilroy" pitchFamily="2" charset="77"/>
              </a:rPr>
              <a:t>https://</a:t>
            </a:r>
            <a:r>
              <a:rPr lang="fr-FR" sz="1200" dirty="0" err="1">
                <a:latin typeface="Gilroy" pitchFamily="2" charset="77"/>
              </a:rPr>
              <a:t>www.ixblue.com</a:t>
            </a:r>
            <a:r>
              <a:rPr lang="fr-FR" sz="1200" dirty="0">
                <a:latin typeface="Gilroy" pitchFamily="2" charset="77"/>
              </a:rPr>
              <a:t>/</a:t>
            </a:r>
            <a:r>
              <a:rPr lang="fr-FR" sz="1200" dirty="0" err="1">
                <a:latin typeface="Gilroy" pitchFamily="2" charset="77"/>
              </a:rPr>
              <a:t>photonics-space</a:t>
            </a:r>
            <a:r>
              <a:rPr lang="fr-FR" sz="1200" dirty="0">
                <a:latin typeface="Gilroy" pitchFamily="2" charset="77"/>
              </a:rPr>
              <a:t>/</a:t>
            </a:r>
          </a:p>
        </p:txBody>
      </p:sp>
      <p:pic>
        <p:nvPicPr>
          <p:cNvPr id="10" name="Image 9">
            <a:extLst>
              <a:ext uri="{FF2B5EF4-FFF2-40B4-BE49-F238E27FC236}">
                <a16:creationId xmlns:a16="http://schemas.microsoft.com/office/drawing/2014/main" id="{B39E6FC0-9296-762C-5C5B-D05066F7A222}"/>
              </a:ext>
            </a:extLst>
          </p:cNvPr>
          <p:cNvPicPr>
            <a:picLocks noChangeAspect="1"/>
          </p:cNvPicPr>
          <p:nvPr/>
        </p:nvPicPr>
        <p:blipFill>
          <a:blip r:embed="rId3"/>
          <a:stretch>
            <a:fillRect/>
          </a:stretch>
        </p:blipFill>
        <p:spPr>
          <a:xfrm>
            <a:off x="353149" y="2044271"/>
            <a:ext cx="4447799" cy="3168499"/>
          </a:xfrm>
          <a:prstGeom prst="rect">
            <a:avLst/>
          </a:prstGeom>
        </p:spPr>
      </p:pic>
      <p:pic>
        <p:nvPicPr>
          <p:cNvPr id="11" name="Image 10">
            <a:extLst>
              <a:ext uri="{FF2B5EF4-FFF2-40B4-BE49-F238E27FC236}">
                <a16:creationId xmlns:a16="http://schemas.microsoft.com/office/drawing/2014/main" id="{B956A6AD-881E-01F3-D753-F56EF11D9B47}"/>
              </a:ext>
            </a:extLst>
          </p:cNvPr>
          <p:cNvPicPr>
            <a:picLocks noChangeAspect="1"/>
          </p:cNvPicPr>
          <p:nvPr/>
        </p:nvPicPr>
        <p:blipFill>
          <a:blip r:embed="rId4"/>
          <a:stretch>
            <a:fillRect/>
          </a:stretch>
        </p:blipFill>
        <p:spPr>
          <a:xfrm>
            <a:off x="894269" y="321968"/>
            <a:ext cx="3391270" cy="1722455"/>
          </a:xfrm>
          <a:prstGeom prst="rect">
            <a:avLst/>
          </a:prstGeom>
        </p:spPr>
      </p:pic>
      <p:pic>
        <p:nvPicPr>
          <p:cNvPr id="15" name="Image 14">
            <a:extLst>
              <a:ext uri="{FF2B5EF4-FFF2-40B4-BE49-F238E27FC236}">
                <a16:creationId xmlns:a16="http://schemas.microsoft.com/office/drawing/2014/main" id="{39E6C823-FAF1-5099-34C3-599CD3447A4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16452" y="5390887"/>
            <a:ext cx="2602548" cy="1272779"/>
          </a:xfrm>
          <a:prstGeom prst="rect">
            <a:avLst/>
          </a:prstGeom>
        </p:spPr>
      </p:pic>
      <p:pic>
        <p:nvPicPr>
          <p:cNvPr id="16" name="Image 15">
            <a:extLst>
              <a:ext uri="{FF2B5EF4-FFF2-40B4-BE49-F238E27FC236}">
                <a16:creationId xmlns:a16="http://schemas.microsoft.com/office/drawing/2014/main" id="{D3D2414A-88D3-CE2E-24B4-06A0FC331427}"/>
              </a:ext>
            </a:extLst>
          </p:cNvPr>
          <p:cNvPicPr>
            <a:picLocks noChangeAspect="1"/>
          </p:cNvPicPr>
          <p:nvPr/>
        </p:nvPicPr>
        <p:blipFill rotWithShape="1">
          <a:blip r:embed="rId6"/>
          <a:srcRect r="19227"/>
          <a:stretch/>
        </p:blipFill>
        <p:spPr>
          <a:xfrm>
            <a:off x="4966452" y="249205"/>
            <a:ext cx="7151203" cy="3700631"/>
          </a:xfrm>
          <a:prstGeom prst="rect">
            <a:avLst/>
          </a:prstGeom>
        </p:spPr>
      </p:pic>
      <p:pic>
        <p:nvPicPr>
          <p:cNvPr id="17" name="Image 16" descr="Une image contenant intérieur, personne, homme, microscope&#10;&#10;Description générée automatiquement">
            <a:extLst>
              <a:ext uri="{FF2B5EF4-FFF2-40B4-BE49-F238E27FC236}">
                <a16:creationId xmlns:a16="http://schemas.microsoft.com/office/drawing/2014/main" id="{41B115B0-844F-F87A-6CC8-E8A9666C97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92989" y="4208933"/>
            <a:ext cx="2883560" cy="1620000"/>
          </a:xfrm>
          <a:prstGeom prst="rect">
            <a:avLst/>
          </a:prstGeom>
        </p:spPr>
      </p:pic>
      <p:pic>
        <p:nvPicPr>
          <p:cNvPr id="18" name="Image 17" descr="Une image contenant intérieur&#10;&#10;Description générée automatiquement">
            <a:extLst>
              <a:ext uri="{FF2B5EF4-FFF2-40B4-BE49-F238E27FC236}">
                <a16:creationId xmlns:a16="http://schemas.microsoft.com/office/drawing/2014/main" id="{7F3D00CC-F0C7-7D94-F266-9F54DE7EE09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42053" y="4208933"/>
            <a:ext cx="2883561" cy="1620000"/>
          </a:xfrm>
          <a:prstGeom prst="rect">
            <a:avLst/>
          </a:prstGeom>
        </p:spPr>
      </p:pic>
    </p:spTree>
    <p:extLst>
      <p:ext uri="{BB962C8B-B14F-4D97-AF65-F5344CB8AC3E}">
        <p14:creationId xmlns:p14="http://schemas.microsoft.com/office/powerpoint/2010/main" val="7598190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fr-FR" dirty="0"/>
              <a:t>LNOA</a:t>
            </a:r>
            <a:br>
              <a:rPr lang="fr-FR" dirty="0"/>
            </a:br>
            <a:r>
              <a:rPr lang="fr-FR" sz="1698" b="0" dirty="0"/>
              <a:t>Performances, exemple</a:t>
            </a:r>
            <a:endParaRPr lang="fr-FR"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20</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dirty="0">
              <a:solidFill>
                <a:srgbClr val="FF0000"/>
              </a:solidFill>
            </a:endParaRPr>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pic>
        <p:nvPicPr>
          <p:cNvPr id="18" name="Image 17">
            <a:extLst>
              <a:ext uri="{FF2B5EF4-FFF2-40B4-BE49-F238E27FC236}">
                <a16:creationId xmlns:a16="http://schemas.microsoft.com/office/drawing/2014/main" id="{8A5F8F6D-4416-3488-E432-B9AE9CABEA14}"/>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contrast="-40000"/>
                    </a14:imgEffect>
                  </a14:imgLayer>
                </a14:imgProps>
              </a:ext>
            </a:extLst>
          </a:blip>
          <a:stretch>
            <a:fillRect/>
          </a:stretch>
        </p:blipFill>
        <p:spPr>
          <a:xfrm>
            <a:off x="814820" y="1212351"/>
            <a:ext cx="2429796" cy="1426185"/>
          </a:xfrm>
          <a:prstGeom prst="rect">
            <a:avLst/>
          </a:prstGeom>
        </p:spPr>
      </p:pic>
      <p:sp>
        <p:nvSpPr>
          <p:cNvPr id="19" name="ZoneTexte 18">
            <a:extLst>
              <a:ext uri="{FF2B5EF4-FFF2-40B4-BE49-F238E27FC236}">
                <a16:creationId xmlns:a16="http://schemas.microsoft.com/office/drawing/2014/main" id="{8E873C18-4A50-CA06-4A81-69B3AE6C1FC7}"/>
              </a:ext>
            </a:extLst>
          </p:cNvPr>
          <p:cNvSpPr txBox="1"/>
          <p:nvPr/>
        </p:nvSpPr>
        <p:spPr>
          <a:xfrm>
            <a:off x="605977" y="3102267"/>
            <a:ext cx="3320140" cy="1600438"/>
          </a:xfrm>
          <a:prstGeom prst="rect">
            <a:avLst/>
          </a:prstGeom>
          <a:noFill/>
        </p:spPr>
        <p:txBody>
          <a:bodyPr wrap="none" rtlCol="0">
            <a:spAutoFit/>
          </a:bodyPr>
          <a:lstStyle/>
          <a:p>
            <a:r>
              <a:rPr lang="en-US" sz="1400" dirty="0">
                <a:latin typeface="Gilroy" pitchFamily="2" charset="77"/>
              </a:rPr>
              <a:t>Courant </a:t>
            </a:r>
            <a:r>
              <a:rPr lang="en-US" sz="1400" dirty="0" err="1">
                <a:latin typeface="Gilroy" pitchFamily="2" charset="77"/>
              </a:rPr>
              <a:t>pompe</a:t>
            </a:r>
            <a:r>
              <a:rPr lang="en-US" sz="1400" dirty="0">
                <a:latin typeface="Gilroy" pitchFamily="2" charset="77"/>
              </a:rPr>
              <a:t> :	350mA (175mW)</a:t>
            </a:r>
          </a:p>
          <a:p>
            <a:r>
              <a:rPr lang="en-US" sz="1400" dirty="0" err="1">
                <a:latin typeface="Gilroy" pitchFamily="2" charset="77"/>
              </a:rPr>
              <a:t>Poids</a:t>
            </a:r>
            <a:r>
              <a:rPr lang="en-US" sz="1400" dirty="0">
                <a:latin typeface="Gilroy" pitchFamily="2" charset="77"/>
              </a:rPr>
              <a:t> :		250g</a:t>
            </a:r>
          </a:p>
          <a:p>
            <a:r>
              <a:rPr lang="en-US" sz="1400" dirty="0" err="1">
                <a:latin typeface="Gilroy" pitchFamily="2" charset="77"/>
              </a:rPr>
              <a:t>Consommation</a:t>
            </a:r>
            <a:r>
              <a:rPr lang="en-US" sz="1400" dirty="0">
                <a:latin typeface="Gilroy" pitchFamily="2" charset="77"/>
              </a:rPr>
              <a:t> :	0.5W</a:t>
            </a:r>
          </a:p>
          <a:p>
            <a:r>
              <a:rPr lang="en-US" sz="1400" dirty="0">
                <a:latin typeface="Gilroy" pitchFamily="2" charset="77"/>
              </a:rPr>
              <a:t>Dimensions :	110x70x18mm</a:t>
            </a:r>
          </a:p>
          <a:p>
            <a:endParaRPr lang="en-US" sz="1400" dirty="0">
              <a:latin typeface="Gilroy" pitchFamily="2" charset="77"/>
            </a:endParaRPr>
          </a:p>
          <a:p>
            <a:r>
              <a:rPr lang="en-US" sz="1400" dirty="0">
                <a:latin typeface="Gilroy" pitchFamily="2" charset="77"/>
              </a:rPr>
              <a:t>7 </a:t>
            </a:r>
            <a:r>
              <a:rPr lang="en-US" sz="1400" dirty="0" err="1">
                <a:latin typeface="Gilroy" pitchFamily="2" charset="77"/>
              </a:rPr>
              <a:t>canaux</a:t>
            </a:r>
            <a:r>
              <a:rPr lang="en-US" sz="1400" dirty="0">
                <a:latin typeface="Gilroy" pitchFamily="2" charset="77"/>
              </a:rPr>
              <a:t> (1540-1550nm)</a:t>
            </a:r>
          </a:p>
          <a:p>
            <a:r>
              <a:rPr lang="en-US" sz="1400" dirty="0">
                <a:latin typeface="Gilroy" pitchFamily="2" charset="77"/>
              </a:rPr>
              <a:t>Pin/Ch [-52dBm ; -22dBm]</a:t>
            </a:r>
          </a:p>
        </p:txBody>
      </p:sp>
      <p:pic>
        <p:nvPicPr>
          <p:cNvPr id="32" name="Image 31">
            <a:extLst>
              <a:ext uri="{FF2B5EF4-FFF2-40B4-BE49-F238E27FC236}">
                <a16:creationId xmlns:a16="http://schemas.microsoft.com/office/drawing/2014/main" id="{E6F1518A-A846-8951-2292-134FA772EE2E}"/>
              </a:ext>
            </a:extLst>
          </p:cNvPr>
          <p:cNvPicPr>
            <a:picLocks noChangeAspect="1"/>
          </p:cNvPicPr>
          <p:nvPr/>
        </p:nvPicPr>
        <p:blipFill>
          <a:blip r:embed="rId5"/>
          <a:stretch>
            <a:fillRect/>
          </a:stretch>
        </p:blipFill>
        <p:spPr>
          <a:xfrm>
            <a:off x="8048319" y="76686"/>
            <a:ext cx="3996000" cy="3070194"/>
          </a:xfrm>
          <a:prstGeom prst="rect">
            <a:avLst/>
          </a:prstGeom>
        </p:spPr>
      </p:pic>
      <p:pic>
        <p:nvPicPr>
          <p:cNvPr id="6" name="Image 5">
            <a:extLst>
              <a:ext uri="{FF2B5EF4-FFF2-40B4-BE49-F238E27FC236}">
                <a16:creationId xmlns:a16="http://schemas.microsoft.com/office/drawing/2014/main" id="{1F48210D-8269-09AB-3994-2B1E45C9E961}"/>
              </a:ext>
            </a:extLst>
          </p:cNvPr>
          <p:cNvPicPr>
            <a:picLocks noChangeAspect="1"/>
          </p:cNvPicPr>
          <p:nvPr/>
        </p:nvPicPr>
        <p:blipFill>
          <a:blip r:embed="rId6"/>
          <a:stretch>
            <a:fillRect/>
          </a:stretch>
        </p:blipFill>
        <p:spPr>
          <a:xfrm>
            <a:off x="4083877" y="67874"/>
            <a:ext cx="3996000" cy="3087818"/>
          </a:xfrm>
          <a:prstGeom prst="rect">
            <a:avLst/>
          </a:prstGeom>
        </p:spPr>
      </p:pic>
      <p:pic>
        <p:nvPicPr>
          <p:cNvPr id="8" name="Image 7">
            <a:extLst>
              <a:ext uri="{FF2B5EF4-FFF2-40B4-BE49-F238E27FC236}">
                <a16:creationId xmlns:a16="http://schemas.microsoft.com/office/drawing/2014/main" id="{905AD21D-BA29-B47D-EE56-E02D173B2EFC}"/>
              </a:ext>
            </a:extLst>
          </p:cNvPr>
          <p:cNvPicPr>
            <a:picLocks noChangeAspect="1"/>
          </p:cNvPicPr>
          <p:nvPr/>
        </p:nvPicPr>
        <p:blipFill>
          <a:blip r:embed="rId7"/>
          <a:stretch>
            <a:fillRect/>
          </a:stretch>
        </p:blipFill>
        <p:spPr>
          <a:xfrm>
            <a:off x="4061197" y="3155535"/>
            <a:ext cx="3996000" cy="3083527"/>
          </a:xfrm>
          <a:prstGeom prst="rect">
            <a:avLst/>
          </a:prstGeom>
        </p:spPr>
      </p:pic>
      <p:pic>
        <p:nvPicPr>
          <p:cNvPr id="10" name="Image 9">
            <a:extLst>
              <a:ext uri="{FF2B5EF4-FFF2-40B4-BE49-F238E27FC236}">
                <a16:creationId xmlns:a16="http://schemas.microsoft.com/office/drawing/2014/main" id="{873A4E46-6A76-E519-62CB-C5392E7C32DC}"/>
              </a:ext>
            </a:extLst>
          </p:cNvPr>
          <p:cNvPicPr>
            <a:picLocks noChangeAspect="1"/>
          </p:cNvPicPr>
          <p:nvPr/>
        </p:nvPicPr>
        <p:blipFill>
          <a:blip r:embed="rId8"/>
          <a:stretch>
            <a:fillRect/>
          </a:stretch>
        </p:blipFill>
        <p:spPr>
          <a:xfrm>
            <a:off x="8064098" y="137302"/>
            <a:ext cx="4045224" cy="2964965"/>
          </a:xfrm>
          <a:prstGeom prst="rect">
            <a:avLst/>
          </a:prstGeom>
        </p:spPr>
      </p:pic>
    </p:spTree>
    <p:extLst>
      <p:ext uri="{BB962C8B-B14F-4D97-AF65-F5344CB8AC3E}">
        <p14:creationId xmlns:p14="http://schemas.microsoft.com/office/powerpoint/2010/main" val="875939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fr-FR" dirty="0"/>
              <a:t>ANNEXE</a:t>
            </a:r>
            <a:br>
              <a:rPr lang="fr-FR" dirty="0"/>
            </a:br>
            <a:r>
              <a:rPr lang="fr-FR" sz="1698" b="0" dirty="0"/>
              <a:t>Filtrage</a:t>
            </a:r>
            <a:endParaRPr lang="fr-FR"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21</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dirty="0">
              <a:solidFill>
                <a:srgbClr val="FF0000"/>
              </a:solidFill>
            </a:endParaRPr>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pic>
        <p:nvPicPr>
          <p:cNvPr id="14" name="Image 13">
            <a:extLst>
              <a:ext uri="{FF2B5EF4-FFF2-40B4-BE49-F238E27FC236}">
                <a16:creationId xmlns:a16="http://schemas.microsoft.com/office/drawing/2014/main" id="{E28FFEA8-EEA0-6256-2C95-E0C28BADC69F}"/>
              </a:ext>
            </a:extLst>
          </p:cNvPr>
          <p:cNvPicPr>
            <a:picLocks noChangeAspect="1"/>
          </p:cNvPicPr>
          <p:nvPr/>
        </p:nvPicPr>
        <p:blipFill rotWithShape="1">
          <a:blip r:embed="rId3"/>
          <a:srcRect t="10585" r="4487"/>
          <a:stretch/>
        </p:blipFill>
        <p:spPr>
          <a:xfrm>
            <a:off x="6095999" y="1637883"/>
            <a:ext cx="4934673" cy="3033588"/>
          </a:xfrm>
          <a:prstGeom prst="rect">
            <a:avLst/>
          </a:prstGeom>
        </p:spPr>
      </p:pic>
      <p:pic>
        <p:nvPicPr>
          <p:cNvPr id="15" name="Image 14">
            <a:extLst>
              <a:ext uri="{FF2B5EF4-FFF2-40B4-BE49-F238E27FC236}">
                <a16:creationId xmlns:a16="http://schemas.microsoft.com/office/drawing/2014/main" id="{44C7A868-26EE-EFC7-C5FA-3B9865790679}"/>
              </a:ext>
            </a:extLst>
          </p:cNvPr>
          <p:cNvPicPr>
            <a:picLocks noChangeAspect="1"/>
          </p:cNvPicPr>
          <p:nvPr/>
        </p:nvPicPr>
        <p:blipFill>
          <a:blip r:embed="rId4"/>
          <a:stretch>
            <a:fillRect/>
          </a:stretch>
        </p:blipFill>
        <p:spPr>
          <a:xfrm>
            <a:off x="874256" y="1758331"/>
            <a:ext cx="5049938" cy="3033588"/>
          </a:xfrm>
          <a:prstGeom prst="rect">
            <a:avLst/>
          </a:prstGeom>
        </p:spPr>
      </p:pic>
      <p:sp>
        <p:nvSpPr>
          <p:cNvPr id="17" name="ZoneTexte 16">
            <a:extLst>
              <a:ext uri="{FF2B5EF4-FFF2-40B4-BE49-F238E27FC236}">
                <a16:creationId xmlns:a16="http://schemas.microsoft.com/office/drawing/2014/main" id="{568E659A-6043-C86D-D8C3-C26B0E147A61}"/>
              </a:ext>
            </a:extLst>
          </p:cNvPr>
          <p:cNvSpPr txBox="1"/>
          <p:nvPr/>
        </p:nvSpPr>
        <p:spPr>
          <a:xfrm>
            <a:off x="762664" y="1383316"/>
            <a:ext cx="1649811" cy="307777"/>
          </a:xfrm>
          <a:prstGeom prst="rect">
            <a:avLst/>
          </a:prstGeom>
          <a:noFill/>
        </p:spPr>
        <p:txBody>
          <a:bodyPr wrap="none" rtlCol="0">
            <a:spAutoFit/>
          </a:bodyPr>
          <a:lstStyle/>
          <a:p>
            <a:r>
              <a:rPr lang="en-US" sz="1400" dirty="0" err="1">
                <a:latin typeface="Gilroy" pitchFamily="2" charset="77"/>
              </a:rPr>
              <a:t>Filtrage</a:t>
            </a:r>
            <a:r>
              <a:rPr lang="en-US" sz="1400" dirty="0">
                <a:latin typeface="Gilroy" pitchFamily="2" charset="77"/>
              </a:rPr>
              <a:t> avec FBG</a:t>
            </a:r>
          </a:p>
        </p:txBody>
      </p:sp>
    </p:spTree>
    <p:extLst>
      <p:ext uri="{BB962C8B-B14F-4D97-AF65-F5344CB8AC3E}">
        <p14:creationId xmlns:p14="http://schemas.microsoft.com/office/powerpoint/2010/main" val="9554869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fr-FR"/>
              <a:t>LNOA</a:t>
            </a:r>
            <a:br>
              <a:rPr lang="fr-FR"/>
            </a:br>
            <a:r>
              <a:rPr lang="fr-FR" sz="1698" b="0"/>
              <a:t>Contexte</a:t>
            </a:r>
            <a:endParaRPr lang="fr-FR" b="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3</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883576" y="1520575"/>
            <a:ext cx="10868009" cy="3754874"/>
          </a:xfrm>
          <a:prstGeom prst="rect">
            <a:avLst/>
          </a:prstGeom>
          <a:noFill/>
        </p:spPr>
        <p:txBody>
          <a:bodyPr wrap="square" rtlCol="0">
            <a:spAutoFit/>
          </a:bodyPr>
          <a:lstStyle/>
          <a:p>
            <a:r>
              <a:rPr lang="fr-FR" sz="1400" dirty="0">
                <a:latin typeface="Gilroy" pitchFamily="2" charset="77"/>
              </a:rPr>
              <a:t>LNOA : </a:t>
            </a:r>
            <a:r>
              <a:rPr lang="fr-FR" sz="1400" b="1" dirty="0">
                <a:latin typeface="Gilroy Bold" pitchFamily="2" charset="77"/>
              </a:rPr>
              <a:t>Low Noise Optical Amplifier</a:t>
            </a:r>
            <a:r>
              <a:rPr lang="fr-FR" sz="1400" dirty="0">
                <a:latin typeface="Gilroy" pitchFamily="2" charset="77"/>
              </a:rPr>
              <a:t>, </a:t>
            </a:r>
          </a:p>
          <a:p>
            <a:endParaRPr lang="fr-FR" sz="1400" dirty="0">
              <a:latin typeface="Gilroy" pitchFamily="2" charset="77"/>
            </a:endParaRPr>
          </a:p>
          <a:p>
            <a:r>
              <a:rPr lang="fr-FR" sz="1400" dirty="0">
                <a:latin typeface="Gilroy" pitchFamily="2" charset="77"/>
              </a:rPr>
              <a:t>Amplificateur optique tout fibré à fort Gain et faible bruit optique pour des signaux d’entrée de très faibles puissances</a:t>
            </a:r>
          </a:p>
          <a:p>
            <a:r>
              <a:rPr lang="fr-FR" sz="1400" dirty="0">
                <a:latin typeface="Gilroy" pitchFamily="2" charset="77"/>
              </a:rPr>
              <a:t>	</a:t>
            </a:r>
          </a:p>
          <a:p>
            <a:r>
              <a:rPr lang="fr-FR" sz="1400" dirty="0">
                <a:latin typeface="Gilroy" pitchFamily="2" charset="77"/>
              </a:rPr>
              <a:t>Plusieurs utilisations pour les télécommunications spatiales (entre autres)</a:t>
            </a:r>
          </a:p>
          <a:p>
            <a:endParaRPr lang="fr-FR" sz="1400" dirty="0">
              <a:latin typeface="Gilroy" pitchFamily="2" charset="77"/>
            </a:endParaRPr>
          </a:p>
          <a:p>
            <a:pPr marL="285750" indent="-285750">
              <a:buFont typeface="Wingdings" pitchFamily="2" charset="2"/>
              <a:buChar char="Ø"/>
            </a:pPr>
            <a:r>
              <a:rPr lang="fr-FR" sz="1400" dirty="0">
                <a:latin typeface="Gilroy" pitchFamily="2" charset="77"/>
              </a:rPr>
              <a:t>Etage d’émission : 1er étage d’amplification de signal (Pout~300mW) avant étage de puissance (booster 1-10W).</a:t>
            </a:r>
          </a:p>
          <a:p>
            <a:pPr marL="285750" indent="-285750">
              <a:buFont typeface="Wingdings" pitchFamily="2" charset="2"/>
              <a:buChar char="Ø"/>
            </a:pPr>
            <a:endParaRPr lang="fr-FR" sz="1400" dirty="0">
              <a:latin typeface="Gilroy" pitchFamily="2" charset="77"/>
            </a:endParaRPr>
          </a:p>
          <a:p>
            <a:pPr marL="285750" indent="-285750">
              <a:buFont typeface="Wingdings" pitchFamily="2" charset="2"/>
              <a:buChar char="Ø"/>
            </a:pPr>
            <a:r>
              <a:rPr lang="fr-FR" sz="1400" dirty="0">
                <a:latin typeface="Gilroy" pitchFamily="2" charset="77"/>
              </a:rPr>
              <a:t>Etage de réception : </a:t>
            </a:r>
            <a:r>
              <a:rPr lang="fr-FR" sz="1400" b="1" dirty="0">
                <a:latin typeface="Gilroy Bold" pitchFamily="2" charset="77"/>
              </a:rPr>
              <a:t>Amplification de signaux de très faible puissance</a:t>
            </a:r>
            <a:endParaRPr lang="fr-FR" sz="1400" dirty="0">
              <a:latin typeface="Gilroy" pitchFamily="2" charset="77"/>
              <a:sym typeface="Wingdings" pitchFamily="2" charset="2"/>
            </a:endParaRPr>
          </a:p>
          <a:p>
            <a:endParaRPr lang="fr-FR" sz="1400" dirty="0">
              <a:latin typeface="Gilroy" pitchFamily="2" charset="77"/>
            </a:endParaRPr>
          </a:p>
          <a:p>
            <a:r>
              <a:rPr lang="fr-FR" sz="1400" dirty="0">
                <a:latin typeface="Gilroy" pitchFamily="2" charset="77"/>
              </a:rPr>
              <a:t>Intérêt : 	</a:t>
            </a:r>
          </a:p>
          <a:p>
            <a:pPr marL="1200150" lvl="2" indent="-285750">
              <a:buFont typeface="Arial" panose="020B0604020202020204" pitchFamily="34" charset="0"/>
              <a:buChar char="•"/>
            </a:pPr>
            <a:r>
              <a:rPr lang="fr-FR" sz="1400" dirty="0">
                <a:latin typeface="Gilroy" pitchFamily="2" charset="77"/>
              </a:rPr>
              <a:t>Robustesse aux vibrations (X:29.9 ; Y:35.11 ; 63.01g</a:t>
            </a:r>
            <a:r>
              <a:rPr lang="fr-FR" sz="1400" baseline="-25000" dirty="0">
                <a:latin typeface="Gilroy" pitchFamily="2" charset="77"/>
              </a:rPr>
              <a:t>rms</a:t>
            </a:r>
            <a:r>
              <a:rPr lang="fr-FR" sz="1400" dirty="0">
                <a:latin typeface="Gilroy" pitchFamily="2" charset="77"/>
              </a:rPr>
              <a:t>), résistance aux chocs (2000g)</a:t>
            </a:r>
          </a:p>
          <a:p>
            <a:pPr marL="1200150" lvl="2" indent="-285750">
              <a:buFont typeface="Arial" panose="020B0604020202020204" pitchFamily="34" charset="0"/>
              <a:buChar char="•"/>
            </a:pPr>
            <a:endParaRPr lang="fr-FR" sz="1400" dirty="0">
              <a:latin typeface="Gilroy" pitchFamily="2" charset="77"/>
            </a:endParaRPr>
          </a:p>
          <a:p>
            <a:pPr marL="1200150" lvl="2" indent="-285750">
              <a:buFont typeface="Arial" panose="020B0604020202020204" pitchFamily="34" charset="0"/>
              <a:buChar char="•"/>
            </a:pPr>
            <a:r>
              <a:rPr lang="fr-FR" sz="1400" dirty="0">
                <a:latin typeface="Gilroy" pitchFamily="2" charset="77"/>
              </a:rPr>
              <a:t>Fonctionnement </a:t>
            </a:r>
            <a:r>
              <a:rPr lang="fr-FR" sz="1400" dirty="0" err="1">
                <a:latin typeface="Gilroy" pitchFamily="2" charset="77"/>
              </a:rPr>
              <a:t>mono-canal</a:t>
            </a:r>
            <a:r>
              <a:rPr lang="fr-FR" sz="1400" dirty="0">
                <a:latin typeface="Gilroy" pitchFamily="2" charset="77"/>
              </a:rPr>
              <a:t> ou multi-canaux (WDM), bande C (voir L)</a:t>
            </a:r>
          </a:p>
          <a:p>
            <a:pPr marL="1200150" lvl="2" indent="-285750">
              <a:buFont typeface="Arial" panose="020B0604020202020204" pitchFamily="34" charset="0"/>
              <a:buChar char="•"/>
            </a:pPr>
            <a:endParaRPr lang="fr-FR" sz="1400" dirty="0">
              <a:latin typeface="Gilroy" pitchFamily="2" charset="77"/>
            </a:endParaRPr>
          </a:p>
          <a:p>
            <a:pPr marL="1200150" lvl="2" indent="-285750">
              <a:buFont typeface="Arial" panose="020B0604020202020204" pitchFamily="34" charset="0"/>
              <a:buChar char="•"/>
            </a:pPr>
            <a:r>
              <a:rPr lang="fr-FR" sz="1400" dirty="0" err="1">
                <a:latin typeface="Gilroy" pitchFamily="2" charset="77"/>
              </a:rPr>
              <a:t>SWaP</a:t>
            </a:r>
            <a:r>
              <a:rPr lang="fr-FR" sz="1400" dirty="0">
                <a:latin typeface="Gilroy" pitchFamily="2" charset="77"/>
              </a:rPr>
              <a:t> : Volume &lt;200cm</a:t>
            </a:r>
            <a:r>
              <a:rPr lang="fr-FR" sz="1400" baseline="30000" dirty="0">
                <a:latin typeface="Gilroy" pitchFamily="2" charset="77"/>
              </a:rPr>
              <a:t>3</a:t>
            </a:r>
            <a:r>
              <a:rPr lang="fr-FR" sz="1400" dirty="0">
                <a:latin typeface="Gilroy" pitchFamily="2" charset="77"/>
              </a:rPr>
              <a:t>, Poids &lt;300g, Consommation &lt;1W)</a:t>
            </a:r>
          </a:p>
          <a:p>
            <a:endParaRPr lang="fr-FR" sz="1400" dirty="0">
              <a:latin typeface="Gilroy" pitchFamily="2" charset="77"/>
            </a:endParaRPr>
          </a:p>
        </p:txBody>
      </p:sp>
      <p:pic>
        <p:nvPicPr>
          <p:cNvPr id="9" name="Image 8">
            <a:extLst>
              <a:ext uri="{FF2B5EF4-FFF2-40B4-BE49-F238E27FC236}">
                <a16:creationId xmlns:a16="http://schemas.microsoft.com/office/drawing/2014/main" id="{248B7F99-D038-C970-6A42-01A4778A45DC}"/>
              </a:ext>
            </a:extLst>
          </p:cNvPr>
          <p:cNvPicPr>
            <a:picLocks noChangeAspect="1"/>
          </p:cNvPicPr>
          <p:nvPr/>
        </p:nvPicPr>
        <p:blipFill>
          <a:blip r:embed="rId3"/>
          <a:stretch>
            <a:fillRect/>
          </a:stretch>
        </p:blipFill>
        <p:spPr>
          <a:xfrm>
            <a:off x="9430242" y="3633768"/>
            <a:ext cx="2070289" cy="1573420"/>
          </a:xfrm>
          <a:prstGeom prst="rect">
            <a:avLst/>
          </a:prstGeom>
        </p:spPr>
      </p:pic>
      <p:sp>
        <p:nvSpPr>
          <p:cNvPr id="10" name="ZoneTexte 9">
            <a:extLst>
              <a:ext uri="{FF2B5EF4-FFF2-40B4-BE49-F238E27FC236}">
                <a16:creationId xmlns:a16="http://schemas.microsoft.com/office/drawing/2014/main" id="{471B0C61-0AF7-7E30-DB06-4EFC4304533A}"/>
              </a:ext>
            </a:extLst>
          </p:cNvPr>
          <p:cNvSpPr txBox="1"/>
          <p:nvPr/>
        </p:nvSpPr>
        <p:spPr>
          <a:xfrm>
            <a:off x="9597446" y="5345921"/>
            <a:ext cx="1721946" cy="261610"/>
          </a:xfrm>
          <a:prstGeom prst="rect">
            <a:avLst/>
          </a:prstGeom>
          <a:noFill/>
        </p:spPr>
        <p:txBody>
          <a:bodyPr wrap="none" rtlCol="0">
            <a:spAutoFit/>
          </a:bodyPr>
          <a:lstStyle/>
          <a:p>
            <a:r>
              <a:rPr lang="en-US" sz="1100" dirty="0"/>
              <a:t>LNOA, </a:t>
            </a:r>
            <a:r>
              <a:rPr lang="en-US" sz="1100" dirty="0" err="1"/>
              <a:t>Projet</a:t>
            </a:r>
            <a:r>
              <a:rPr lang="en-US" sz="1100" dirty="0"/>
              <a:t> FOLC2-TELEO</a:t>
            </a:r>
          </a:p>
        </p:txBody>
      </p:sp>
    </p:spTree>
    <p:extLst>
      <p:ext uri="{BB962C8B-B14F-4D97-AF65-F5344CB8AC3E}">
        <p14:creationId xmlns:p14="http://schemas.microsoft.com/office/powerpoint/2010/main" val="132501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en-GB" dirty="0"/>
              <a:t>LNOA</a:t>
            </a:r>
            <a:br>
              <a:rPr lang="en-GB" dirty="0"/>
            </a:br>
            <a:r>
              <a:rPr lang="en-GB" sz="1698" b="0" dirty="0"/>
              <a:t>Principe </a:t>
            </a:r>
            <a:r>
              <a:rPr lang="en-GB" sz="1698" b="0" dirty="0" err="1"/>
              <a:t>amplificateur</a:t>
            </a:r>
            <a:r>
              <a:rPr lang="en-GB" sz="1698" b="0" dirty="0"/>
              <a:t> </a:t>
            </a:r>
            <a:r>
              <a:rPr lang="en-GB" sz="1698" b="0" dirty="0" err="1"/>
              <a:t>optique</a:t>
            </a:r>
            <a:r>
              <a:rPr lang="en-GB" sz="1698" b="0" dirty="0"/>
              <a:t> tout </a:t>
            </a:r>
            <a:r>
              <a:rPr lang="en-GB" sz="1698" b="0" dirty="0" err="1"/>
              <a:t>fibré</a:t>
            </a:r>
            <a:r>
              <a:rPr lang="en-GB" sz="1698" b="0" dirty="0"/>
              <a:t> </a:t>
            </a:r>
            <a:r>
              <a:rPr lang="en-GB" sz="1698" b="0" dirty="0" err="1"/>
              <a:t>à</a:t>
            </a:r>
            <a:r>
              <a:rPr lang="en-GB" sz="1698" b="0" dirty="0"/>
              <a:t> 1,55µm</a:t>
            </a:r>
            <a:endParaRPr lang="en-GB"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4</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1269507" y="3332972"/>
            <a:ext cx="10361166" cy="2641429"/>
          </a:xfrm>
          <a:prstGeom prst="rect">
            <a:avLst/>
          </a:prstGeom>
          <a:noFill/>
        </p:spPr>
        <p:txBody>
          <a:bodyPr wrap="square" rtlCol="0">
            <a:spAutoFit/>
          </a:bodyPr>
          <a:lstStyle/>
          <a:p>
            <a:pPr marL="285750" indent="-285750">
              <a:lnSpc>
                <a:spcPct val="150000"/>
              </a:lnSpc>
              <a:buFont typeface="Courier New" panose="02070309020205020404" pitchFamily="49" charset="0"/>
              <a:buChar char="o"/>
            </a:pPr>
            <a:r>
              <a:rPr lang="fr-FR" sz="1400" dirty="0">
                <a:latin typeface="Gilroy" pitchFamily="2" charset="77"/>
              </a:rPr>
              <a:t>Fibre de gain : Fibre dopée Erbium</a:t>
            </a:r>
          </a:p>
          <a:p>
            <a:pPr marL="285750" indent="-285750">
              <a:lnSpc>
                <a:spcPct val="150000"/>
              </a:lnSpc>
              <a:buFont typeface="Courier New" panose="02070309020205020404" pitchFamily="49" charset="0"/>
              <a:buChar char="o"/>
            </a:pPr>
            <a:r>
              <a:rPr lang="fr-FR" sz="1400" dirty="0">
                <a:latin typeface="Gilroy" pitchFamily="2" charset="77"/>
              </a:rPr>
              <a:t>Signal de pompe à 976nm (ou 1480nm)</a:t>
            </a:r>
          </a:p>
          <a:p>
            <a:pPr marL="285750" indent="-285750">
              <a:lnSpc>
                <a:spcPct val="150000"/>
              </a:lnSpc>
              <a:buFont typeface="Courier New" panose="02070309020205020404" pitchFamily="49" charset="0"/>
              <a:buChar char="o"/>
            </a:pPr>
            <a:r>
              <a:rPr lang="fr-FR" sz="1400" dirty="0">
                <a:latin typeface="Gilroy" pitchFamily="2" charset="77"/>
              </a:rPr>
              <a:t>Fibres monomodes, pompage dans le cœur </a:t>
            </a:r>
          </a:p>
          <a:p>
            <a:pPr>
              <a:lnSpc>
                <a:spcPct val="150000"/>
              </a:lnSpc>
            </a:pPr>
            <a:r>
              <a:rPr lang="fr-FR" sz="1400" dirty="0">
                <a:latin typeface="Gilroy" pitchFamily="2" charset="77"/>
              </a:rPr>
              <a:t>----------------------</a:t>
            </a:r>
          </a:p>
          <a:p>
            <a:pPr marL="285750" indent="-285750">
              <a:lnSpc>
                <a:spcPct val="150000"/>
              </a:lnSpc>
              <a:buFont typeface="Courier New" panose="02070309020205020404" pitchFamily="49" charset="0"/>
              <a:buChar char="o"/>
            </a:pPr>
            <a:r>
              <a:rPr lang="fr-FR" sz="1400" dirty="0">
                <a:latin typeface="Gilroy" pitchFamily="2" charset="77"/>
              </a:rPr>
              <a:t>Possibilité de cascader les étages d’amplification</a:t>
            </a:r>
          </a:p>
          <a:p>
            <a:pPr marL="285750" indent="-285750">
              <a:lnSpc>
                <a:spcPct val="150000"/>
              </a:lnSpc>
              <a:buFont typeface="Courier New" panose="02070309020205020404" pitchFamily="49" charset="0"/>
              <a:buChar char="o"/>
            </a:pPr>
            <a:r>
              <a:rPr lang="fr-FR" sz="1400" dirty="0">
                <a:latin typeface="Gilroy" pitchFamily="2" charset="77"/>
              </a:rPr>
              <a:t>Isolation optique en entrée pour supprimer l’émission spontanée amplifiée (ASE) dirigée vers le système amont </a:t>
            </a:r>
          </a:p>
          <a:p>
            <a:pPr marL="285750" indent="-285750">
              <a:lnSpc>
                <a:spcPct val="150000"/>
              </a:lnSpc>
              <a:buFont typeface="Courier New" panose="02070309020205020404" pitchFamily="49" charset="0"/>
              <a:buChar char="o"/>
            </a:pPr>
            <a:r>
              <a:rPr lang="fr-FR" sz="1400" dirty="0">
                <a:latin typeface="Gilroy" pitchFamily="2" charset="77"/>
              </a:rPr>
              <a:t>Isolation optique entre étages pour limiter l’ASE contra-</a:t>
            </a:r>
            <a:r>
              <a:rPr lang="fr-FR" sz="1400" dirty="0" err="1">
                <a:latin typeface="Gilroy" pitchFamily="2" charset="77"/>
              </a:rPr>
              <a:t>propagative</a:t>
            </a:r>
            <a:r>
              <a:rPr lang="fr-FR" sz="1400" dirty="0">
                <a:latin typeface="Gilroy" pitchFamily="2" charset="77"/>
              </a:rPr>
              <a:t> (réduction du gain de l’étage amont)</a:t>
            </a:r>
          </a:p>
          <a:p>
            <a:pPr marL="285750" indent="-285750">
              <a:lnSpc>
                <a:spcPct val="150000"/>
              </a:lnSpc>
              <a:buFont typeface="Courier New" panose="02070309020205020404" pitchFamily="49" charset="0"/>
              <a:buChar char="o"/>
            </a:pPr>
            <a:r>
              <a:rPr lang="fr-FR" sz="1400" dirty="0">
                <a:latin typeface="Gilroy" pitchFamily="2" charset="77"/>
              </a:rPr>
              <a:t>Isolation optique en sortie pour protéger le LNOA des contre-réactions provenant du système aval</a:t>
            </a:r>
          </a:p>
        </p:txBody>
      </p:sp>
      <p:grpSp>
        <p:nvGrpSpPr>
          <p:cNvPr id="25" name="Groupe 24">
            <a:extLst>
              <a:ext uri="{FF2B5EF4-FFF2-40B4-BE49-F238E27FC236}">
                <a16:creationId xmlns:a16="http://schemas.microsoft.com/office/drawing/2014/main" id="{D4A6585E-5669-BF9D-B218-C83A3FD5BE5C}"/>
              </a:ext>
            </a:extLst>
          </p:cNvPr>
          <p:cNvGrpSpPr/>
          <p:nvPr/>
        </p:nvGrpSpPr>
        <p:grpSpPr>
          <a:xfrm>
            <a:off x="3271632" y="1428204"/>
            <a:ext cx="4913212" cy="1531743"/>
            <a:chOff x="1338744" y="1303350"/>
            <a:chExt cx="3535681" cy="1134547"/>
          </a:xfrm>
        </p:grpSpPr>
        <p:grpSp>
          <p:nvGrpSpPr>
            <p:cNvPr id="15" name="Groupe 14">
              <a:extLst>
                <a:ext uri="{FF2B5EF4-FFF2-40B4-BE49-F238E27FC236}">
                  <a16:creationId xmlns:a16="http://schemas.microsoft.com/office/drawing/2014/main" id="{08297451-B18A-18DF-6BBB-744D70EEA279}"/>
                </a:ext>
              </a:extLst>
            </p:cNvPr>
            <p:cNvGrpSpPr/>
            <p:nvPr/>
          </p:nvGrpSpPr>
          <p:grpSpPr>
            <a:xfrm>
              <a:off x="1338744" y="1303350"/>
              <a:ext cx="3535681" cy="747601"/>
              <a:chOff x="1249679" y="1944799"/>
              <a:chExt cx="4320304" cy="889000"/>
            </a:xfrm>
          </p:grpSpPr>
          <p:pic>
            <p:nvPicPr>
              <p:cNvPr id="14" name="Image 13">
                <a:extLst>
                  <a:ext uri="{FF2B5EF4-FFF2-40B4-BE49-F238E27FC236}">
                    <a16:creationId xmlns:a16="http://schemas.microsoft.com/office/drawing/2014/main" id="{2D4FD9A0-87DA-829C-3E7B-EEB872938A4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249679" y="1944799"/>
                <a:ext cx="927961" cy="889000"/>
              </a:xfrm>
              <a:prstGeom prst="rect">
                <a:avLst/>
              </a:prstGeom>
            </p:spPr>
          </p:pic>
          <p:pic>
            <p:nvPicPr>
              <p:cNvPr id="12" name="Image 11">
                <a:extLst>
                  <a:ext uri="{FF2B5EF4-FFF2-40B4-BE49-F238E27FC236}">
                    <a16:creationId xmlns:a16="http://schemas.microsoft.com/office/drawing/2014/main" id="{EDA4F318-01FC-07C7-02A8-FFC6F29D76EB}"/>
                  </a:ext>
                </a:extLst>
              </p:cNvPr>
              <p:cNvPicPr>
                <a:picLocks noChangeAspect="1"/>
              </p:cNvPicPr>
              <p:nvPr/>
            </p:nvPicPr>
            <p:blipFill>
              <a:blip r:embed="rId4"/>
              <a:stretch>
                <a:fillRect/>
              </a:stretch>
            </p:blipFill>
            <p:spPr>
              <a:xfrm>
                <a:off x="1953260" y="1944799"/>
                <a:ext cx="1905000" cy="889000"/>
              </a:xfrm>
              <a:prstGeom prst="rect">
                <a:avLst/>
              </a:prstGeom>
            </p:spPr>
          </p:pic>
          <p:pic>
            <p:nvPicPr>
              <p:cNvPr id="13" name="Image 12">
                <a:extLst>
                  <a:ext uri="{FF2B5EF4-FFF2-40B4-BE49-F238E27FC236}">
                    <a16:creationId xmlns:a16="http://schemas.microsoft.com/office/drawing/2014/main" id="{85E3065E-AB3F-5843-6993-1CB5265C68C7}"/>
                  </a:ext>
                </a:extLst>
              </p:cNvPr>
              <p:cNvPicPr>
                <a:picLocks noChangeAspect="1"/>
              </p:cNvPicPr>
              <p:nvPr/>
            </p:nvPicPr>
            <p:blipFill>
              <a:blip r:embed="rId4"/>
              <a:stretch>
                <a:fillRect/>
              </a:stretch>
            </p:blipFill>
            <p:spPr>
              <a:xfrm>
                <a:off x="3664983" y="1944799"/>
                <a:ext cx="1905000" cy="889000"/>
              </a:xfrm>
              <a:prstGeom prst="rect">
                <a:avLst/>
              </a:prstGeom>
            </p:spPr>
          </p:pic>
        </p:grpSp>
        <p:cxnSp>
          <p:nvCxnSpPr>
            <p:cNvPr id="17" name="Connecteur en angle 16">
              <a:extLst>
                <a:ext uri="{FF2B5EF4-FFF2-40B4-BE49-F238E27FC236}">
                  <a16:creationId xmlns:a16="http://schemas.microsoft.com/office/drawing/2014/main" id="{073AA294-1AA7-BE48-C115-1EF8DA9CE3ED}"/>
                </a:ext>
              </a:extLst>
            </p:cNvPr>
            <p:cNvCxnSpPr>
              <a:cxnSpLocks/>
            </p:cNvCxnSpPr>
            <p:nvPr/>
          </p:nvCxnSpPr>
          <p:spPr>
            <a:xfrm rot="5400000">
              <a:off x="1950047" y="1866907"/>
              <a:ext cx="457189" cy="345349"/>
            </a:xfrm>
            <a:prstGeom prst="bentConnector3">
              <a:avLst>
                <a:gd name="adj1" fmla="val 100651"/>
              </a:avLst>
            </a:prstGeom>
          </p:spPr>
          <p:style>
            <a:lnRef idx="3">
              <a:schemeClr val="dk1"/>
            </a:lnRef>
            <a:fillRef idx="0">
              <a:schemeClr val="dk1"/>
            </a:fillRef>
            <a:effectRef idx="2">
              <a:schemeClr val="dk1"/>
            </a:effectRef>
            <a:fontRef idx="minor">
              <a:schemeClr val="tx1"/>
            </a:fontRef>
          </p:style>
        </p:cxnSp>
        <p:sp>
          <p:nvSpPr>
            <p:cNvPr id="20" name="Rectangle : coins arrondis 19">
              <a:extLst>
                <a:ext uri="{FF2B5EF4-FFF2-40B4-BE49-F238E27FC236}">
                  <a16:creationId xmlns:a16="http://schemas.microsoft.com/office/drawing/2014/main" id="{3A4390A1-7DB2-7A46-9899-BF59079298A0}"/>
                </a:ext>
              </a:extLst>
            </p:cNvPr>
            <p:cNvSpPr/>
            <p:nvPr/>
          </p:nvSpPr>
          <p:spPr>
            <a:xfrm>
              <a:off x="1338744" y="2094446"/>
              <a:ext cx="667223" cy="343451"/>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r>
                <a:rPr lang="en-US" sz="1200" dirty="0">
                  <a:latin typeface="Gilroy" pitchFamily="2" charset="77"/>
                </a:rPr>
                <a:t>Signal de </a:t>
              </a:r>
              <a:r>
                <a:rPr lang="en-US" sz="1200" dirty="0" err="1">
                  <a:latin typeface="Gilroy" pitchFamily="2" charset="77"/>
                </a:rPr>
                <a:t>pompe</a:t>
              </a:r>
              <a:endParaRPr lang="en-US" sz="1200" dirty="0">
                <a:latin typeface="Gilroy" pitchFamily="2" charset="77"/>
              </a:endParaRPr>
            </a:p>
          </p:txBody>
        </p:sp>
        <p:cxnSp>
          <p:nvCxnSpPr>
            <p:cNvPr id="21" name="Connecteur en angle 20">
              <a:extLst>
                <a:ext uri="{FF2B5EF4-FFF2-40B4-BE49-F238E27FC236}">
                  <a16:creationId xmlns:a16="http://schemas.microsoft.com/office/drawing/2014/main" id="{60A44F28-2639-6D63-3756-8BC9B5356057}"/>
                </a:ext>
              </a:extLst>
            </p:cNvPr>
            <p:cNvCxnSpPr>
              <a:cxnSpLocks/>
            </p:cNvCxnSpPr>
            <p:nvPr/>
          </p:nvCxnSpPr>
          <p:spPr>
            <a:xfrm rot="5400000">
              <a:off x="3335428" y="1866907"/>
              <a:ext cx="457189" cy="345349"/>
            </a:xfrm>
            <a:prstGeom prst="bentConnector3">
              <a:avLst>
                <a:gd name="adj1" fmla="val 100651"/>
              </a:avLst>
            </a:prstGeom>
          </p:spPr>
          <p:style>
            <a:lnRef idx="3">
              <a:schemeClr val="dk1"/>
            </a:lnRef>
            <a:fillRef idx="0">
              <a:schemeClr val="dk1"/>
            </a:fillRef>
            <a:effectRef idx="2">
              <a:schemeClr val="dk1"/>
            </a:effectRef>
            <a:fontRef idx="minor">
              <a:schemeClr val="tx1"/>
            </a:fontRef>
          </p:style>
        </p:cxnSp>
        <p:sp>
          <p:nvSpPr>
            <p:cNvPr id="22" name="Rectangle : coins arrondis 21">
              <a:extLst>
                <a:ext uri="{FF2B5EF4-FFF2-40B4-BE49-F238E27FC236}">
                  <a16:creationId xmlns:a16="http://schemas.microsoft.com/office/drawing/2014/main" id="{CA445704-924C-31CE-5E42-CCE51B178636}"/>
                </a:ext>
              </a:extLst>
            </p:cNvPr>
            <p:cNvSpPr/>
            <p:nvPr/>
          </p:nvSpPr>
          <p:spPr>
            <a:xfrm>
              <a:off x="2724124" y="2094446"/>
              <a:ext cx="667223" cy="343451"/>
            </a:xfrm>
            <a:prstGeom prst="roundRect">
              <a:avLst/>
            </a:prstGeom>
            <a:ln w="19050"/>
          </p:spPr>
          <p:style>
            <a:lnRef idx="2">
              <a:schemeClr val="dk1"/>
            </a:lnRef>
            <a:fillRef idx="1">
              <a:schemeClr val="lt1"/>
            </a:fillRef>
            <a:effectRef idx="0">
              <a:schemeClr val="dk1"/>
            </a:effectRef>
            <a:fontRef idx="minor">
              <a:schemeClr val="dk1"/>
            </a:fontRef>
          </p:style>
          <p:txBody>
            <a:bodyPr rtlCol="0" anchor="ctr"/>
            <a:lstStyle/>
            <a:p>
              <a:r>
                <a:rPr lang="en-US" sz="1200" dirty="0">
                  <a:latin typeface="Gilroy" pitchFamily="2" charset="77"/>
                </a:rPr>
                <a:t>Signal de </a:t>
              </a:r>
              <a:r>
                <a:rPr lang="en-US" sz="1200" dirty="0" err="1">
                  <a:latin typeface="Gilroy" pitchFamily="2" charset="77"/>
                </a:rPr>
                <a:t>pompe</a:t>
              </a:r>
              <a:endParaRPr lang="en-US" sz="1200" dirty="0">
                <a:latin typeface="Gilroy" pitchFamily="2" charset="77"/>
              </a:endParaRPr>
            </a:p>
          </p:txBody>
        </p:sp>
        <p:sp>
          <p:nvSpPr>
            <p:cNvPr id="23" name="ZoneTexte 22">
              <a:extLst>
                <a:ext uri="{FF2B5EF4-FFF2-40B4-BE49-F238E27FC236}">
                  <a16:creationId xmlns:a16="http://schemas.microsoft.com/office/drawing/2014/main" id="{CBD721C7-6D87-0AF6-0484-75E1BE3D4986}"/>
                </a:ext>
              </a:extLst>
            </p:cNvPr>
            <p:cNvSpPr txBox="1"/>
            <p:nvPr/>
          </p:nvSpPr>
          <p:spPr>
            <a:xfrm>
              <a:off x="2151733" y="1491035"/>
              <a:ext cx="455168" cy="273561"/>
            </a:xfrm>
            <a:prstGeom prst="rect">
              <a:avLst/>
            </a:prstGeom>
            <a:noFill/>
          </p:spPr>
          <p:txBody>
            <a:bodyPr wrap="square" rtlCol="0">
              <a:spAutoFit/>
            </a:bodyPr>
            <a:lstStyle/>
            <a:p>
              <a:r>
                <a:rPr lang="en-US" dirty="0">
                  <a:latin typeface="Gilroy" pitchFamily="2" charset="77"/>
                </a:rPr>
                <a:t>Er</a:t>
              </a:r>
            </a:p>
          </p:txBody>
        </p:sp>
        <p:sp>
          <p:nvSpPr>
            <p:cNvPr id="24" name="ZoneTexte 23">
              <a:extLst>
                <a:ext uri="{FF2B5EF4-FFF2-40B4-BE49-F238E27FC236}">
                  <a16:creationId xmlns:a16="http://schemas.microsoft.com/office/drawing/2014/main" id="{B027E0BB-9DC1-2C37-6437-03345BF6C947}"/>
                </a:ext>
              </a:extLst>
            </p:cNvPr>
            <p:cNvSpPr txBox="1"/>
            <p:nvPr/>
          </p:nvSpPr>
          <p:spPr>
            <a:xfrm>
              <a:off x="3550892" y="1476089"/>
              <a:ext cx="455168" cy="273561"/>
            </a:xfrm>
            <a:prstGeom prst="rect">
              <a:avLst/>
            </a:prstGeom>
            <a:noFill/>
          </p:spPr>
          <p:txBody>
            <a:bodyPr wrap="square" rtlCol="0">
              <a:spAutoFit/>
            </a:bodyPr>
            <a:lstStyle/>
            <a:p>
              <a:r>
                <a:rPr lang="en-US" dirty="0">
                  <a:latin typeface="Gilroy" pitchFamily="2" charset="77"/>
                </a:rPr>
                <a:t>Er</a:t>
              </a:r>
            </a:p>
          </p:txBody>
        </p:sp>
      </p:grpSp>
      <p:sp>
        <p:nvSpPr>
          <p:cNvPr id="26" name="ZoneTexte 25">
            <a:extLst>
              <a:ext uri="{FF2B5EF4-FFF2-40B4-BE49-F238E27FC236}">
                <a16:creationId xmlns:a16="http://schemas.microsoft.com/office/drawing/2014/main" id="{1E4CA96E-FFC8-1DB7-8243-9500F88398EE}"/>
              </a:ext>
            </a:extLst>
          </p:cNvPr>
          <p:cNvSpPr txBox="1"/>
          <p:nvPr/>
        </p:nvSpPr>
        <p:spPr>
          <a:xfrm>
            <a:off x="2029718" y="1686733"/>
            <a:ext cx="1755752" cy="338554"/>
          </a:xfrm>
          <a:prstGeom prst="rect">
            <a:avLst/>
          </a:prstGeom>
          <a:noFill/>
        </p:spPr>
        <p:txBody>
          <a:bodyPr wrap="square" rtlCol="0">
            <a:spAutoFit/>
          </a:bodyPr>
          <a:lstStyle/>
          <a:p>
            <a:r>
              <a:rPr lang="en-US" sz="1600" dirty="0">
                <a:latin typeface="Gilroy" pitchFamily="2" charset="77"/>
              </a:rPr>
              <a:t>P1 @1.55µm</a:t>
            </a:r>
          </a:p>
        </p:txBody>
      </p:sp>
      <p:sp>
        <p:nvSpPr>
          <p:cNvPr id="27" name="ZoneTexte 26">
            <a:extLst>
              <a:ext uri="{FF2B5EF4-FFF2-40B4-BE49-F238E27FC236}">
                <a16:creationId xmlns:a16="http://schemas.microsoft.com/office/drawing/2014/main" id="{0FB726FE-78BF-0CAC-5777-7AB849721BF2}"/>
              </a:ext>
            </a:extLst>
          </p:cNvPr>
          <p:cNvSpPr txBox="1"/>
          <p:nvPr/>
        </p:nvSpPr>
        <p:spPr>
          <a:xfrm>
            <a:off x="8035949" y="1656488"/>
            <a:ext cx="1755752" cy="338554"/>
          </a:xfrm>
          <a:prstGeom prst="rect">
            <a:avLst/>
          </a:prstGeom>
          <a:noFill/>
        </p:spPr>
        <p:txBody>
          <a:bodyPr wrap="square" rtlCol="0">
            <a:spAutoFit/>
          </a:bodyPr>
          <a:lstStyle/>
          <a:p>
            <a:r>
              <a:rPr lang="en-US" sz="1600" dirty="0">
                <a:latin typeface="Gilroy" pitchFamily="2" charset="77"/>
              </a:rPr>
              <a:t>P1*Gain @1.55µm</a:t>
            </a:r>
          </a:p>
        </p:txBody>
      </p:sp>
    </p:spTree>
    <p:extLst>
      <p:ext uri="{BB962C8B-B14F-4D97-AF65-F5344CB8AC3E}">
        <p14:creationId xmlns:p14="http://schemas.microsoft.com/office/powerpoint/2010/main" val="2314585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fr-FR" dirty="0"/>
              <a:t>LNOA</a:t>
            </a:r>
            <a:br>
              <a:rPr lang="fr-FR" dirty="0"/>
            </a:br>
            <a:r>
              <a:rPr lang="fr-FR" sz="1698" b="0" dirty="0"/>
              <a:t>Description et caractéristiques visées`</a:t>
            </a:r>
            <a:endParaRPr lang="fr-FR"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5</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919352" y="1089896"/>
            <a:ext cx="10988921" cy="5257530"/>
          </a:xfrm>
          <a:prstGeom prst="rect">
            <a:avLst/>
          </a:prstGeom>
          <a:noFill/>
        </p:spPr>
        <p:txBody>
          <a:bodyPr wrap="square" rtlCol="0">
            <a:spAutoFit/>
          </a:bodyPr>
          <a:lstStyle/>
          <a:p>
            <a:endParaRPr lang="fr-FR" sz="1400" dirty="0">
              <a:latin typeface="Gilroy" pitchFamily="2" charset="77"/>
            </a:endParaRPr>
          </a:p>
          <a:p>
            <a:pPr>
              <a:lnSpc>
                <a:spcPct val="150000"/>
              </a:lnSpc>
            </a:pPr>
            <a:r>
              <a:rPr lang="fr-FR" sz="1400" b="1" dirty="0">
                <a:latin typeface="Gilroy Bold" pitchFamily="2" charset="77"/>
              </a:rPr>
              <a:t>Réception du signal optique montant </a:t>
            </a:r>
            <a:r>
              <a:rPr lang="fr-FR" sz="1400" dirty="0">
                <a:latin typeface="Gilroy" pitchFamily="2" charset="77"/>
              </a:rPr>
              <a:t>(satellite) ou du signal descendant (sol).</a:t>
            </a:r>
          </a:p>
          <a:p>
            <a:pPr>
              <a:lnSpc>
                <a:spcPct val="150000"/>
              </a:lnSpc>
            </a:pPr>
            <a:r>
              <a:rPr lang="fr-FR" sz="1400" dirty="0">
                <a:latin typeface="Gilroy" pitchFamily="2" charset="77"/>
              </a:rPr>
              <a:t>Fibre d’entrée située au niveau du plan focal du télescope</a:t>
            </a:r>
          </a:p>
          <a:p>
            <a:pPr>
              <a:lnSpc>
                <a:spcPct val="150000"/>
              </a:lnSpc>
            </a:pPr>
            <a:r>
              <a:rPr lang="fr-FR" sz="1400" dirty="0">
                <a:latin typeface="Gilroy" pitchFamily="2" charset="77"/>
              </a:rPr>
              <a:t>Fibre de sortie sur DWDM ou </a:t>
            </a:r>
            <a:r>
              <a:rPr lang="fr-FR" sz="1400" dirty="0" err="1">
                <a:latin typeface="Gilroy" pitchFamily="2" charset="77"/>
              </a:rPr>
              <a:t>Front-end</a:t>
            </a:r>
            <a:endParaRPr lang="fr-FR" sz="1400" dirty="0">
              <a:latin typeface="Gilroy" pitchFamily="2" charset="77"/>
            </a:endParaRPr>
          </a:p>
          <a:p>
            <a:endParaRPr lang="fr-FR" sz="1400" dirty="0">
              <a:latin typeface="Gilroy" pitchFamily="2" charset="77"/>
            </a:endParaRPr>
          </a:p>
          <a:p>
            <a:pPr>
              <a:lnSpc>
                <a:spcPct val="150000"/>
              </a:lnSpc>
            </a:pPr>
            <a:r>
              <a:rPr lang="fr-FR" sz="1400" b="1" dirty="0">
                <a:latin typeface="Gilroy Bold" pitchFamily="2" charset="77"/>
              </a:rPr>
              <a:t>Caractéristiques du signal en entrée </a:t>
            </a:r>
            <a:r>
              <a:rPr lang="fr-FR" sz="1400" dirty="0">
                <a:latin typeface="Gilroy" pitchFamily="2" charset="77"/>
              </a:rPr>
              <a:t>:</a:t>
            </a:r>
          </a:p>
          <a:p>
            <a:pPr marL="285750" indent="-285750">
              <a:lnSpc>
                <a:spcPct val="150000"/>
              </a:lnSpc>
              <a:buFont typeface="Courier New" panose="02070309020205020404" pitchFamily="49" charset="0"/>
              <a:buChar char="o"/>
            </a:pPr>
            <a:r>
              <a:rPr lang="fr-FR" sz="1400" dirty="0">
                <a:latin typeface="Gilroy" pitchFamily="2" charset="77"/>
              </a:rPr>
              <a:t>Gamme de puissance reçue : 	[-60dBm/Ch. </a:t>
            </a:r>
            <a:r>
              <a:rPr lang="fr-FR" sz="1400" dirty="0">
                <a:latin typeface="Gilroy" pitchFamily="2" charset="77"/>
                <a:sym typeface="Wingdings" pitchFamily="2" charset="2"/>
              </a:rPr>
              <a:t> -20dBm/Ch.</a:t>
            </a:r>
            <a:r>
              <a:rPr lang="fr-FR" sz="1400" dirty="0">
                <a:latin typeface="Gilroy" pitchFamily="2" charset="77"/>
              </a:rPr>
              <a:t>]</a:t>
            </a:r>
          </a:p>
          <a:p>
            <a:pPr marL="285750" indent="-285750">
              <a:lnSpc>
                <a:spcPct val="150000"/>
              </a:lnSpc>
              <a:buFont typeface="Courier New" panose="02070309020205020404" pitchFamily="49" charset="0"/>
              <a:buChar char="o"/>
            </a:pPr>
            <a:r>
              <a:rPr lang="fr-FR" sz="1400" dirty="0">
                <a:latin typeface="Gilroy" pitchFamily="2" charset="77"/>
              </a:rPr>
              <a:t>Plage de longueur d’onde : 	Bande C [1529-1565nm], extension possible en bande L (1565-1610nm),</a:t>
            </a:r>
          </a:p>
          <a:p>
            <a:pPr marL="285750" indent="-285750">
              <a:lnSpc>
                <a:spcPct val="150000"/>
              </a:lnSpc>
              <a:buFont typeface="Courier New" panose="02070309020205020404" pitchFamily="49" charset="0"/>
              <a:buChar char="o"/>
            </a:pPr>
            <a:r>
              <a:rPr lang="fr-FR" sz="1400" dirty="0">
                <a:latin typeface="Gilroy" pitchFamily="2" charset="77"/>
              </a:rPr>
              <a:t>Fonctionnement WDM :	Limitation Nb de canaux : Espacement canaux, séparation bandes RX/TX, planéité de gain</a:t>
            </a:r>
          </a:p>
          <a:p>
            <a:pPr marL="285750" indent="-285750">
              <a:lnSpc>
                <a:spcPct val="150000"/>
              </a:lnSpc>
              <a:buFont typeface="Courier New" panose="02070309020205020404" pitchFamily="49" charset="0"/>
              <a:buChar char="o"/>
            </a:pPr>
            <a:r>
              <a:rPr lang="fr-FR" sz="1400" dirty="0">
                <a:latin typeface="Gilroy" pitchFamily="2" charset="77"/>
              </a:rPr>
              <a:t>Scintillation : 		Fluctuation de puissance importante : jusqu’à 40dB, Mesures en dynamique à considérer</a:t>
            </a:r>
          </a:p>
          <a:p>
            <a:endParaRPr lang="fr-FR" sz="1600" dirty="0">
              <a:latin typeface="Gilroy" pitchFamily="2" charset="77"/>
            </a:endParaRPr>
          </a:p>
          <a:p>
            <a:pPr>
              <a:lnSpc>
                <a:spcPct val="150000"/>
              </a:lnSpc>
            </a:pPr>
            <a:r>
              <a:rPr lang="fr-FR" sz="1400" b="1" dirty="0">
                <a:latin typeface="Gilroy Bold" pitchFamily="2" charset="77"/>
              </a:rPr>
              <a:t>Caractéristiques du signal de sortie visées </a:t>
            </a:r>
          </a:p>
          <a:p>
            <a:pPr marL="285750" indent="-285750">
              <a:lnSpc>
                <a:spcPct val="150000"/>
              </a:lnSpc>
              <a:buFont typeface="Courier New" panose="02070309020205020404" pitchFamily="49" charset="0"/>
              <a:buChar char="o"/>
            </a:pPr>
            <a:r>
              <a:rPr lang="fr-FR" sz="1400" dirty="0">
                <a:latin typeface="Gilroy" pitchFamily="2" charset="77"/>
              </a:rPr>
              <a:t>Gain petit signal :		&gt;40dB/Ch.</a:t>
            </a:r>
          </a:p>
          <a:p>
            <a:pPr marL="285750" indent="-285750">
              <a:lnSpc>
                <a:spcPct val="150000"/>
              </a:lnSpc>
              <a:buFont typeface="Courier New" panose="02070309020205020404" pitchFamily="49" charset="0"/>
              <a:buChar char="o"/>
            </a:pPr>
            <a:r>
              <a:rPr lang="fr-FR" sz="1400" dirty="0">
                <a:latin typeface="Gilroy" pitchFamily="2" charset="77"/>
              </a:rPr>
              <a:t>Faible bruit optique :	NF &lt;4.5dB</a:t>
            </a:r>
          </a:p>
          <a:p>
            <a:pPr marL="285750" indent="-285750">
              <a:lnSpc>
                <a:spcPct val="150000"/>
              </a:lnSpc>
              <a:buFont typeface="Courier New" panose="02070309020205020404" pitchFamily="49" charset="0"/>
              <a:buChar char="o"/>
            </a:pPr>
            <a:r>
              <a:rPr lang="fr-FR" sz="1400" dirty="0">
                <a:latin typeface="Gilroy" pitchFamily="2" charset="77"/>
              </a:rPr>
              <a:t>Planéité de Gain :		Très dépendant de la plage spectrale considérée, du nombre de canaux</a:t>
            </a:r>
          </a:p>
          <a:p>
            <a:pPr marL="285750" indent="-285750">
              <a:lnSpc>
                <a:spcPct val="150000"/>
              </a:lnSpc>
              <a:buFont typeface="Courier New" panose="02070309020205020404" pitchFamily="49" charset="0"/>
              <a:buChar char="o"/>
            </a:pPr>
            <a:r>
              <a:rPr lang="fr-FR" sz="1400" dirty="0">
                <a:latin typeface="Gilroy" pitchFamily="2" charset="77"/>
              </a:rPr>
              <a:t>Puissance de sortie :	-5dBm &lt; Pout/Ch. &lt;&lt; 10dBm</a:t>
            </a:r>
          </a:p>
          <a:p>
            <a:pPr marL="285750" indent="-285750">
              <a:lnSpc>
                <a:spcPct val="150000"/>
              </a:lnSpc>
              <a:buFont typeface="Courier New" panose="02070309020205020404" pitchFamily="49" charset="0"/>
              <a:buChar char="o"/>
            </a:pPr>
            <a:r>
              <a:rPr lang="fr-FR" sz="1400" dirty="0">
                <a:latin typeface="Gilroy" pitchFamily="2" charset="77"/>
              </a:rPr>
              <a:t>Autres :			Tenue aux environnements spatiaux, faible </a:t>
            </a:r>
            <a:r>
              <a:rPr lang="fr-FR" sz="1400" dirty="0" err="1">
                <a:latin typeface="Gilroy" pitchFamily="2" charset="77"/>
              </a:rPr>
              <a:t>SWaP</a:t>
            </a:r>
            <a:endParaRPr lang="fr-FR" sz="1400" dirty="0">
              <a:latin typeface="Gilroy" pitchFamily="2" charset="77"/>
            </a:endParaRPr>
          </a:p>
        </p:txBody>
      </p:sp>
    </p:spTree>
    <p:extLst>
      <p:ext uri="{BB962C8B-B14F-4D97-AF65-F5344CB8AC3E}">
        <p14:creationId xmlns:p14="http://schemas.microsoft.com/office/powerpoint/2010/main" val="742246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fr-FR" dirty="0"/>
              <a:t>LNOA</a:t>
            </a:r>
            <a:br>
              <a:rPr lang="fr-FR" dirty="0"/>
            </a:br>
            <a:r>
              <a:rPr lang="fr-FR" sz="1698" b="0" dirty="0"/>
              <a:t>Risques et </a:t>
            </a:r>
            <a:r>
              <a:rPr lang="fr-FR" sz="1698" b="0" dirty="0" err="1"/>
              <a:t>dérisquage</a:t>
            </a:r>
            <a:endParaRPr lang="fr-FR"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6</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963476" y="1388636"/>
            <a:ext cx="10868009" cy="4832092"/>
          </a:xfrm>
          <a:prstGeom prst="rect">
            <a:avLst/>
          </a:prstGeom>
          <a:noFill/>
        </p:spPr>
        <p:txBody>
          <a:bodyPr wrap="square" rtlCol="0">
            <a:spAutoFit/>
          </a:bodyPr>
          <a:lstStyle/>
          <a:p>
            <a:r>
              <a:rPr lang="fr-FR" sz="1400" b="1" dirty="0">
                <a:latin typeface="Gilroy Bold" pitchFamily="2" charset="77"/>
              </a:rPr>
              <a:t>Risques/Points d’attention</a:t>
            </a:r>
          </a:p>
          <a:p>
            <a:endParaRPr lang="fr-FR" sz="1400" b="1" dirty="0">
              <a:latin typeface="Gilroy Bold" pitchFamily="2" charset="77"/>
            </a:endParaRPr>
          </a:p>
          <a:p>
            <a:pPr marL="285750" indent="-285750">
              <a:buFont typeface="Courier New" panose="02070309020205020404" pitchFamily="49" charset="0"/>
              <a:buChar char="o"/>
            </a:pPr>
            <a:r>
              <a:rPr lang="fr-FR" sz="1400" dirty="0">
                <a:latin typeface="Gilroy" pitchFamily="2" charset="77"/>
                <a:sym typeface="Wingdings" pitchFamily="2" charset="2"/>
              </a:rPr>
              <a:t>Elément le plus sensible aux radiations : Fibre active dopée Erbium </a:t>
            </a:r>
          </a:p>
          <a:p>
            <a:r>
              <a:rPr lang="fr-FR" sz="1400" dirty="0">
                <a:latin typeface="Gilroy" pitchFamily="2" charset="77"/>
                <a:sym typeface="Wingdings" pitchFamily="2" charset="2"/>
              </a:rPr>
              <a:t>⚠️ Radio-noircissement du cœur de la fibre  Pertes de transmission, perte de Gain</a:t>
            </a:r>
          </a:p>
          <a:p>
            <a:pPr marL="285750" indent="-285750">
              <a:buFont typeface="Wingdings" pitchFamily="2" charset="2"/>
              <a:buChar char="à"/>
            </a:pPr>
            <a:r>
              <a:rPr lang="fr-FR" sz="1400" dirty="0">
                <a:latin typeface="Gilroy" pitchFamily="2" charset="77"/>
                <a:sym typeface="Wingdings" pitchFamily="2" charset="2"/>
              </a:rPr>
              <a:t>Utilisation de fibre Erbium Résistantes aux radiations</a:t>
            </a:r>
          </a:p>
          <a:p>
            <a:pPr marL="285750" indent="-285750">
              <a:buFont typeface="Wingdings" pitchFamily="2" charset="2"/>
              <a:buChar char="à"/>
            </a:pPr>
            <a:endParaRPr lang="fr-FR" sz="1400" dirty="0">
              <a:latin typeface="Gilroy" pitchFamily="2" charset="77"/>
              <a:sym typeface="Wingdings" pitchFamily="2" charset="2"/>
            </a:endParaRPr>
          </a:p>
          <a:p>
            <a:pPr marL="285750" indent="-285750">
              <a:buFont typeface="Courier New" panose="02070309020205020404" pitchFamily="49" charset="0"/>
              <a:buChar char="o"/>
            </a:pPr>
            <a:r>
              <a:rPr lang="fr-FR" sz="1400" dirty="0">
                <a:latin typeface="Gilroy" pitchFamily="2" charset="77"/>
                <a:sym typeface="Wingdings" pitchFamily="2" charset="2"/>
              </a:rPr>
              <a:t>Forte génération d’ASE</a:t>
            </a:r>
          </a:p>
          <a:p>
            <a:r>
              <a:rPr lang="fr-FR" sz="1400" dirty="0">
                <a:latin typeface="Gilroy" pitchFamily="2" charset="77"/>
                <a:sym typeface="Wingdings" pitchFamily="2" charset="2"/>
              </a:rPr>
              <a:t>⚠️ Emission Spontanée Amplifiée large bande impactant le NF et le Gain signal</a:t>
            </a:r>
          </a:p>
          <a:p>
            <a:pPr marL="285750" indent="-285750">
              <a:buFont typeface="Wingdings" pitchFamily="2" charset="2"/>
              <a:buChar char="à"/>
            </a:pPr>
            <a:r>
              <a:rPr lang="fr-FR" sz="1400" dirty="0">
                <a:latin typeface="Gilroy" pitchFamily="2" charset="77"/>
                <a:sym typeface="Wingdings" pitchFamily="2" charset="2"/>
              </a:rPr>
              <a:t>Optimisation de l’architecture du LNOA</a:t>
            </a:r>
          </a:p>
          <a:p>
            <a:pPr marL="285750" indent="-285750">
              <a:buFont typeface="Wingdings" pitchFamily="2" charset="2"/>
              <a:buChar char="à"/>
            </a:pPr>
            <a:r>
              <a:rPr lang="fr-FR" sz="1400" dirty="0">
                <a:latin typeface="Gilroy" pitchFamily="2" charset="77"/>
                <a:sym typeface="Wingdings" pitchFamily="2" charset="2"/>
              </a:rPr>
              <a:t>Choix d’isolateurs optiques et de filtres adaptés</a:t>
            </a:r>
          </a:p>
          <a:p>
            <a:pPr marL="285750" indent="-285750">
              <a:buFont typeface="Wingdings" pitchFamily="2" charset="2"/>
              <a:buChar char="à"/>
            </a:pPr>
            <a:endParaRPr lang="fr-FR" sz="1400" dirty="0">
              <a:latin typeface="Gilroy" pitchFamily="2" charset="77"/>
              <a:sym typeface="Wingdings" pitchFamily="2" charset="2"/>
            </a:endParaRPr>
          </a:p>
          <a:p>
            <a:pPr marL="285750" indent="-285750">
              <a:buFont typeface="Courier New" panose="02070309020205020404" pitchFamily="49" charset="0"/>
              <a:buChar char="o"/>
            </a:pPr>
            <a:r>
              <a:rPr lang="fr-FR" sz="1400" dirty="0">
                <a:latin typeface="Gilroy" pitchFamily="2" charset="77"/>
                <a:sym typeface="Wingdings" pitchFamily="2" charset="2"/>
              </a:rPr>
              <a:t>Choix d’une diode de pompe sans module Peltier de régulation thermique</a:t>
            </a:r>
          </a:p>
          <a:p>
            <a:r>
              <a:rPr lang="fr-FR" sz="1400" dirty="0">
                <a:latin typeface="Gilroy" pitchFamily="2" charset="77"/>
                <a:sym typeface="Wingdings" pitchFamily="2" charset="2"/>
              </a:rPr>
              <a:t>(Réduction de la consommation et du besoin en dissipation)</a:t>
            </a:r>
          </a:p>
          <a:p>
            <a:r>
              <a:rPr lang="fr-FR" sz="1400" dirty="0">
                <a:latin typeface="Gilroy" pitchFamily="2" charset="77"/>
                <a:sym typeface="Wingdings" pitchFamily="2" charset="2"/>
              </a:rPr>
              <a:t>⚠️ Limitation de la plage de température de fonctionnement à [-5°C ; 65°C]</a:t>
            </a:r>
          </a:p>
          <a:p>
            <a:pPr marL="285750" indent="-285750">
              <a:buFont typeface="Wingdings" pitchFamily="2" charset="2"/>
              <a:buChar char="à"/>
            </a:pPr>
            <a:endParaRPr lang="fr-FR" sz="1400" dirty="0">
              <a:latin typeface="Gilroy" pitchFamily="2" charset="77"/>
              <a:sym typeface="Wingdings" pitchFamily="2" charset="2"/>
            </a:endParaRPr>
          </a:p>
          <a:p>
            <a:pPr marL="285750" indent="-285750">
              <a:buFont typeface="Courier New" panose="02070309020205020404" pitchFamily="49" charset="0"/>
              <a:buChar char="o"/>
            </a:pPr>
            <a:r>
              <a:rPr lang="fr-FR" sz="1400" dirty="0">
                <a:latin typeface="Gilroy" pitchFamily="2" charset="77"/>
                <a:sym typeface="Wingdings" pitchFamily="2" charset="2"/>
              </a:rPr>
              <a:t>Faible niveau de puissance d’entrée </a:t>
            </a:r>
          </a:p>
          <a:p>
            <a:pPr marL="0" lvl="1"/>
            <a:r>
              <a:rPr lang="fr-FR" sz="1400" dirty="0">
                <a:latin typeface="Gilroy" pitchFamily="2" charset="77"/>
                <a:sym typeface="Wingdings" pitchFamily="2" charset="2"/>
              </a:rPr>
              <a:t>⚠️ Monitoring de puissance d’entrée peu précis à faible Pin sauf à augmenter le taux </a:t>
            </a:r>
          </a:p>
          <a:p>
            <a:pPr marL="0" lvl="1"/>
            <a:r>
              <a:rPr lang="fr-FR" sz="1400" dirty="0">
                <a:latin typeface="Gilroy" pitchFamily="2" charset="77"/>
                <a:sym typeface="Wingdings" pitchFamily="2" charset="2"/>
              </a:rPr>
              <a:t>de prélèvement de signal (dégradation du NF) </a:t>
            </a:r>
          </a:p>
          <a:p>
            <a:pPr marL="0" lvl="1"/>
            <a:r>
              <a:rPr lang="fr-FR" sz="1400" dirty="0">
                <a:latin typeface="Gilroy" pitchFamily="2" charset="77"/>
                <a:sym typeface="Wingdings" pitchFamily="2" charset="2"/>
              </a:rPr>
              <a:t> Monitorer en inter-étage (en régime non saturé)</a:t>
            </a:r>
          </a:p>
          <a:p>
            <a:pPr marL="307975" lvl="1" indent="-307975">
              <a:buFont typeface="Wingdings" pitchFamily="2" charset="2"/>
              <a:buChar char="à"/>
            </a:pPr>
            <a:endParaRPr lang="fr-FR" sz="1400" dirty="0">
              <a:latin typeface="Gilroy" pitchFamily="2" charset="77"/>
              <a:sym typeface="Wingdings" pitchFamily="2" charset="2"/>
            </a:endParaRPr>
          </a:p>
          <a:p>
            <a:pPr marL="285750" indent="-285750">
              <a:buFont typeface="Courier New" panose="02070309020205020404" pitchFamily="49" charset="0"/>
              <a:buChar char="o"/>
            </a:pPr>
            <a:r>
              <a:rPr lang="fr-FR" sz="1400" dirty="0">
                <a:latin typeface="Gilroy" pitchFamily="2" charset="77"/>
                <a:sym typeface="Wingdings" pitchFamily="2" charset="2"/>
              </a:rPr>
              <a:t>Fort niveau de bruit optique en sortie à faible puissance de sortie</a:t>
            </a:r>
          </a:p>
          <a:p>
            <a:r>
              <a:rPr lang="fr-FR" sz="1400" dirty="0">
                <a:latin typeface="Gilroy" pitchFamily="2" charset="77"/>
                <a:sym typeface="Wingdings" pitchFamily="2" charset="2"/>
              </a:rPr>
              <a:t>⚠️ Monitoring de puissance de sortie peu précis</a:t>
            </a:r>
          </a:p>
        </p:txBody>
      </p:sp>
      <p:pic>
        <p:nvPicPr>
          <p:cNvPr id="11" name="Picture 2" descr="Gain saturation characteristics of the SOA. The squares and circles... |  Download Scientific Diagram">
            <a:extLst>
              <a:ext uri="{FF2B5EF4-FFF2-40B4-BE49-F238E27FC236}">
                <a16:creationId xmlns:a16="http://schemas.microsoft.com/office/drawing/2014/main" id="{71F9CA36-1363-5003-A295-35B150CCFF5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038216" y="2459097"/>
            <a:ext cx="3793269" cy="2668677"/>
          </a:xfrm>
          <a:prstGeom prst="rect">
            <a:avLst/>
          </a:prstGeom>
          <a:noFill/>
          <a:extLst>
            <a:ext uri="{909E8E84-426E-40DD-AFC4-6F175D3DCCD1}">
              <a14:hiddenFill xmlns:a14="http://schemas.microsoft.com/office/drawing/2010/main">
                <a:solidFill>
                  <a:srgbClr val="FFFFFF"/>
                </a:solidFill>
              </a14:hiddenFill>
            </a:ext>
          </a:extLst>
        </p:spPr>
      </p:pic>
      <p:sp>
        <p:nvSpPr>
          <p:cNvPr id="12" name="Accolade ouvrante 11">
            <a:extLst>
              <a:ext uri="{FF2B5EF4-FFF2-40B4-BE49-F238E27FC236}">
                <a16:creationId xmlns:a16="http://schemas.microsoft.com/office/drawing/2014/main" id="{479EFC46-FBB7-D26E-DB67-9385F89AF90A}"/>
              </a:ext>
            </a:extLst>
          </p:cNvPr>
          <p:cNvSpPr/>
          <p:nvPr/>
        </p:nvSpPr>
        <p:spPr>
          <a:xfrm rot="5400000">
            <a:off x="10878297" y="1808271"/>
            <a:ext cx="166432" cy="104250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3" name="Accolade ouvrante 12">
            <a:extLst>
              <a:ext uri="{FF2B5EF4-FFF2-40B4-BE49-F238E27FC236}">
                <a16:creationId xmlns:a16="http://schemas.microsoft.com/office/drawing/2014/main" id="{3AEE57BC-DDED-9398-B823-82D067D46CDE}"/>
              </a:ext>
            </a:extLst>
          </p:cNvPr>
          <p:cNvSpPr/>
          <p:nvPr/>
        </p:nvSpPr>
        <p:spPr>
          <a:xfrm rot="5400000">
            <a:off x="8897830" y="1808534"/>
            <a:ext cx="147218" cy="1042507"/>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4" name="ZoneTexte 13">
            <a:extLst>
              <a:ext uri="{FF2B5EF4-FFF2-40B4-BE49-F238E27FC236}">
                <a16:creationId xmlns:a16="http://schemas.microsoft.com/office/drawing/2014/main" id="{B57E1487-5AD9-212D-7898-1CB3446A200B}"/>
              </a:ext>
            </a:extLst>
          </p:cNvPr>
          <p:cNvSpPr txBox="1"/>
          <p:nvPr/>
        </p:nvSpPr>
        <p:spPr>
          <a:xfrm>
            <a:off x="8360549" y="1830817"/>
            <a:ext cx="1451520" cy="461665"/>
          </a:xfrm>
          <a:prstGeom prst="rect">
            <a:avLst/>
          </a:prstGeom>
          <a:noFill/>
        </p:spPr>
        <p:txBody>
          <a:bodyPr wrap="square" rtlCol="0">
            <a:spAutoFit/>
          </a:bodyPr>
          <a:lstStyle/>
          <a:p>
            <a:r>
              <a:rPr lang="en-US" sz="1200" b="1" dirty="0"/>
              <a:t>Régime non </a:t>
            </a:r>
            <a:r>
              <a:rPr lang="en-US" sz="1200" b="1" dirty="0" err="1"/>
              <a:t>saturé</a:t>
            </a:r>
            <a:endParaRPr lang="en-US" sz="1200" b="1" dirty="0"/>
          </a:p>
          <a:p>
            <a:r>
              <a:rPr lang="en-US" sz="1200" dirty="0"/>
              <a:t>Gain ~Constant </a:t>
            </a:r>
          </a:p>
        </p:txBody>
      </p:sp>
      <p:sp>
        <p:nvSpPr>
          <p:cNvPr id="15" name="ZoneTexte 14">
            <a:extLst>
              <a:ext uri="{FF2B5EF4-FFF2-40B4-BE49-F238E27FC236}">
                <a16:creationId xmlns:a16="http://schemas.microsoft.com/office/drawing/2014/main" id="{740868CC-B6EE-7D8A-07AA-E59D65002360}"/>
              </a:ext>
            </a:extLst>
          </p:cNvPr>
          <p:cNvSpPr txBox="1"/>
          <p:nvPr/>
        </p:nvSpPr>
        <p:spPr>
          <a:xfrm>
            <a:off x="10378345" y="1821147"/>
            <a:ext cx="1184091" cy="461665"/>
          </a:xfrm>
          <a:prstGeom prst="rect">
            <a:avLst/>
          </a:prstGeom>
          <a:noFill/>
        </p:spPr>
        <p:txBody>
          <a:bodyPr wrap="square" rtlCol="0">
            <a:spAutoFit/>
          </a:bodyPr>
          <a:lstStyle/>
          <a:p>
            <a:r>
              <a:rPr lang="en-US" sz="1200" b="1" dirty="0"/>
              <a:t>Régime </a:t>
            </a:r>
            <a:r>
              <a:rPr lang="en-US" sz="1200" b="1" dirty="0" err="1"/>
              <a:t>saturé</a:t>
            </a:r>
            <a:endParaRPr lang="en-US" sz="1200" b="1" dirty="0"/>
          </a:p>
          <a:p>
            <a:r>
              <a:rPr lang="en-US" sz="1200" dirty="0"/>
              <a:t>Pout ~Constant </a:t>
            </a:r>
          </a:p>
        </p:txBody>
      </p:sp>
    </p:spTree>
    <p:extLst>
      <p:ext uri="{BB962C8B-B14F-4D97-AF65-F5344CB8AC3E}">
        <p14:creationId xmlns:p14="http://schemas.microsoft.com/office/powerpoint/2010/main" val="3449568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xEl>
                                              <p:pRg st="12" end="1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txEl>
                                              <p:pRg st="13" end="1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
                                            <p:txEl>
                                              <p:pRg st="15" end="15"/>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
                                            <p:txEl>
                                              <p:pRg st="16" end="16"/>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8">
                                            <p:txEl>
                                              <p:pRg st="17" end="17"/>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8">
                                            <p:txEl>
                                              <p:pRg st="18" end="18"/>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8">
                                            <p:txEl>
                                              <p:pRg st="20" end="20"/>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8">
                                            <p:txEl>
                                              <p:pRg st="21" end="2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P spid="12" grpId="0" animBg="1"/>
      <p:bldP spid="13" grpId="0" animBg="1"/>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fr-FR" dirty="0"/>
              <a:t>LNOA</a:t>
            </a:r>
            <a:br>
              <a:rPr lang="fr-FR" dirty="0"/>
            </a:br>
            <a:r>
              <a:rPr lang="fr-FR" sz="1698" b="0" dirty="0"/>
              <a:t>NF optimisation</a:t>
            </a:r>
            <a:endParaRPr lang="fr-FR"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7</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dirty="0">
              <a:solidFill>
                <a:srgbClr val="FF0000"/>
              </a:solidFill>
            </a:endParaRPr>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ZoneTexte 8">
                <a:extLst>
                  <a:ext uri="{FF2B5EF4-FFF2-40B4-BE49-F238E27FC236}">
                    <a16:creationId xmlns:a16="http://schemas.microsoft.com/office/drawing/2014/main" id="{B19283F2-5E1E-E083-4774-5BA0C2F7EEDF}"/>
                  </a:ext>
                </a:extLst>
              </p:cNvPr>
              <p:cNvSpPr txBox="1"/>
              <p:nvPr/>
            </p:nvSpPr>
            <p:spPr>
              <a:xfrm>
                <a:off x="781267" y="1474680"/>
                <a:ext cx="10659457" cy="2055627"/>
              </a:xfrm>
              <a:prstGeom prst="rect">
                <a:avLst/>
              </a:prstGeom>
              <a:noFill/>
            </p:spPr>
            <p:txBody>
              <a:bodyPr wrap="none" rtlCol="0">
                <a:spAutoFit/>
              </a:bodyPr>
              <a:lstStyle/>
              <a:p>
                <a:r>
                  <a:rPr lang="en-US" dirty="0"/>
                  <a:t>Calcul NF total </a:t>
                </a:r>
                <a:r>
                  <a:rPr lang="en-US" dirty="0" err="1"/>
                  <a:t>en</a:t>
                </a:r>
                <a:r>
                  <a:rPr lang="en-US" dirty="0"/>
                  <a:t> </a:t>
                </a:r>
                <a:r>
                  <a:rPr lang="en-US" dirty="0" err="1"/>
                  <a:t>fonction</a:t>
                </a:r>
                <a:r>
                  <a:rPr lang="en-US" dirty="0"/>
                  <a:t> des </a:t>
                </a:r>
                <a:r>
                  <a:rPr lang="en-US" dirty="0" err="1"/>
                  <a:t>caractéristiques</a:t>
                </a:r>
                <a:r>
                  <a:rPr lang="en-US" dirty="0"/>
                  <a:t> des étages </a:t>
                </a:r>
                <a:r>
                  <a:rPr lang="en-US" dirty="0" err="1"/>
                  <a:t>d’amplification</a:t>
                </a:r>
                <a:r>
                  <a:rPr lang="en-US" dirty="0"/>
                  <a:t> (</a:t>
                </a:r>
                <a:r>
                  <a:rPr lang="en-US" dirty="0" err="1"/>
                  <a:t>Etage</a:t>
                </a:r>
                <a:r>
                  <a:rPr lang="en-US" dirty="0"/>
                  <a:t> 1 (NF</a:t>
                </a:r>
                <a:r>
                  <a:rPr lang="en-US" baseline="-25000" dirty="0"/>
                  <a:t>1</a:t>
                </a:r>
                <a:r>
                  <a:rPr lang="en-US" dirty="0"/>
                  <a:t>, G</a:t>
                </a:r>
                <a:r>
                  <a:rPr lang="en-US" baseline="-25000" dirty="0"/>
                  <a:t>1</a:t>
                </a:r>
                <a:r>
                  <a:rPr lang="en-US" dirty="0"/>
                  <a:t>), </a:t>
                </a:r>
                <a:r>
                  <a:rPr lang="en-US" dirty="0" err="1"/>
                  <a:t>Etage</a:t>
                </a:r>
                <a:r>
                  <a:rPr lang="en-US" dirty="0"/>
                  <a:t> 2 (NF</a:t>
                </a:r>
                <a:r>
                  <a:rPr lang="en-US" baseline="-25000" dirty="0"/>
                  <a:t>2</a:t>
                </a:r>
                <a:r>
                  <a:rPr lang="en-US" dirty="0"/>
                  <a:t>, G</a:t>
                </a:r>
                <a:r>
                  <a:rPr lang="en-US" baseline="-25000" dirty="0"/>
                  <a:t>2</a:t>
                </a:r>
                <a:r>
                  <a:rPr lang="en-US" dirty="0"/>
                  <a:t>), …</a:t>
                </a:r>
              </a:p>
              <a:p>
                <a:endParaRPr lang="en-US" dirty="0"/>
              </a:p>
              <a:p>
                <a:pPr/>
                <a14:m>
                  <m:oMathPara xmlns:m="http://schemas.openxmlformats.org/officeDocument/2006/math">
                    <m:oMathParaPr>
                      <m:jc m:val="left"/>
                    </m:oMathParaPr>
                    <m:oMath xmlns:m="http://schemas.openxmlformats.org/officeDocument/2006/math">
                      <m:r>
                        <a:rPr lang="fr-FR" sz="2000" b="0" i="1" smtClean="0">
                          <a:latin typeface="Cambria Math" panose="02040503050406030204" pitchFamily="18" charset="0"/>
                        </a:rPr>
                        <m:t>𝑁𝐹</m:t>
                      </m:r>
                      <m:r>
                        <a:rPr lang="fr-FR" sz="2000" b="0" i="1" baseline="-25000" smtClean="0">
                          <a:latin typeface="Cambria Math" panose="02040503050406030204" pitchFamily="18" charset="0"/>
                        </a:rPr>
                        <m:t>𝑇𝑂𝑇</m:t>
                      </m:r>
                      <m:r>
                        <a:rPr lang="fr-FR" sz="2000" b="0" i="1" baseline="-25000" smtClean="0">
                          <a:latin typeface="Cambria Math" panose="02040503050406030204" pitchFamily="18" charset="0"/>
                        </a:rPr>
                        <m:t> </m:t>
                      </m:r>
                      <m:r>
                        <a:rPr lang="fr-FR" sz="2000" b="0" i="1" smtClean="0">
                          <a:latin typeface="Cambria Math" panose="02040503050406030204" pitchFamily="18" charset="0"/>
                        </a:rPr>
                        <m:t>𝑙𝑖𝑛</m:t>
                      </m:r>
                      <m:r>
                        <a:rPr lang="fr-FR" sz="2000" b="0" i="1" smtClean="0">
                          <a:latin typeface="Cambria Math" panose="02040503050406030204" pitchFamily="18" charset="0"/>
                        </a:rPr>
                        <m:t>.=</m:t>
                      </m:r>
                      <m:r>
                        <a:rPr lang="fr-FR" sz="2000" b="0" i="1" smtClean="0">
                          <a:latin typeface="Cambria Math" panose="02040503050406030204" pitchFamily="18" charset="0"/>
                        </a:rPr>
                        <m:t>𝑁𝐹</m:t>
                      </m:r>
                      <m:r>
                        <a:rPr lang="fr-FR" sz="2000" b="0" i="1" baseline="-25000" smtClean="0">
                          <a:latin typeface="Cambria Math" panose="02040503050406030204" pitchFamily="18" charset="0"/>
                        </a:rPr>
                        <m:t>1</m:t>
                      </m:r>
                      <m:r>
                        <a:rPr lang="fr-FR" sz="2000" b="0" i="1" smtClean="0">
                          <a:latin typeface="Cambria Math" panose="02040503050406030204" pitchFamily="18" charset="0"/>
                        </a:rPr>
                        <m:t>+</m:t>
                      </m:r>
                      <m:f>
                        <m:fPr>
                          <m:ctrlPr>
                            <a:rPr lang="fr-FR" sz="2000" b="0" i="1" smtClean="0">
                              <a:latin typeface="Cambria Math" panose="02040503050406030204" pitchFamily="18" charset="0"/>
                            </a:rPr>
                          </m:ctrlPr>
                        </m:fPr>
                        <m:num>
                          <m:r>
                            <a:rPr lang="fr-FR" sz="2000" b="0" i="1" smtClean="0">
                              <a:latin typeface="Cambria Math" panose="02040503050406030204" pitchFamily="18" charset="0"/>
                            </a:rPr>
                            <m:t>𝑁𝐹</m:t>
                          </m:r>
                          <m:r>
                            <a:rPr lang="fr-FR" sz="2000" b="0" i="1" baseline="-25000" smtClean="0">
                              <a:latin typeface="Cambria Math" panose="02040503050406030204" pitchFamily="18" charset="0"/>
                            </a:rPr>
                            <m:t>2</m:t>
                          </m:r>
                          <m:r>
                            <a:rPr lang="fr-FR" sz="2000" b="0" i="1" smtClean="0">
                              <a:latin typeface="Cambria Math" panose="02040503050406030204" pitchFamily="18" charset="0"/>
                            </a:rPr>
                            <m:t>−1</m:t>
                          </m:r>
                        </m:num>
                        <m:den>
                          <m:r>
                            <a:rPr lang="fr-FR" sz="2000" b="0" i="1" smtClean="0">
                              <a:latin typeface="Cambria Math" panose="02040503050406030204" pitchFamily="18" charset="0"/>
                            </a:rPr>
                            <m:t>𝐺</m:t>
                          </m:r>
                          <m:r>
                            <a:rPr lang="fr-FR" sz="2000" b="0" i="1" baseline="-25000" smtClean="0">
                              <a:latin typeface="Cambria Math" panose="02040503050406030204" pitchFamily="18" charset="0"/>
                            </a:rPr>
                            <m:t>1</m:t>
                          </m:r>
                        </m:den>
                      </m:f>
                      <m:r>
                        <a:rPr lang="fr-FR" sz="2000" b="0" i="0" smtClean="0">
                          <a:latin typeface="Cambria Math" panose="02040503050406030204" pitchFamily="18" charset="0"/>
                        </a:rPr>
                        <m:t>+</m:t>
                      </m:r>
                      <m:f>
                        <m:fPr>
                          <m:ctrlPr>
                            <a:rPr lang="fr-FR" sz="2000" i="1">
                              <a:latin typeface="Cambria Math" panose="02040503050406030204" pitchFamily="18" charset="0"/>
                            </a:rPr>
                          </m:ctrlPr>
                        </m:fPr>
                        <m:num>
                          <m:r>
                            <a:rPr lang="fr-FR" sz="2000" i="1">
                              <a:latin typeface="Cambria Math" panose="02040503050406030204" pitchFamily="18" charset="0"/>
                            </a:rPr>
                            <m:t>𝑁𝐹</m:t>
                          </m:r>
                          <m:r>
                            <a:rPr lang="fr-FR" sz="2000" b="0" i="1" baseline="-25000" smtClean="0">
                              <a:latin typeface="Cambria Math" panose="02040503050406030204" pitchFamily="18" charset="0"/>
                            </a:rPr>
                            <m:t>3</m:t>
                          </m:r>
                          <m:r>
                            <a:rPr lang="fr-FR" sz="2000" i="1">
                              <a:latin typeface="Cambria Math" panose="02040503050406030204" pitchFamily="18" charset="0"/>
                            </a:rPr>
                            <m:t>−1</m:t>
                          </m:r>
                        </m:num>
                        <m:den>
                          <m:r>
                            <a:rPr lang="fr-FR" sz="2000" i="1">
                              <a:latin typeface="Cambria Math" panose="02040503050406030204" pitchFamily="18" charset="0"/>
                            </a:rPr>
                            <m:t>𝐺</m:t>
                          </m:r>
                          <m:r>
                            <a:rPr lang="fr-FR" sz="2000" i="1" baseline="-25000">
                              <a:latin typeface="Cambria Math" panose="02040503050406030204" pitchFamily="18" charset="0"/>
                            </a:rPr>
                            <m:t>1</m:t>
                          </m:r>
                          <m:r>
                            <a:rPr lang="fr-FR" sz="2000" b="0" i="1" smtClean="0">
                              <a:latin typeface="Cambria Math" panose="02040503050406030204" pitchFamily="18" charset="0"/>
                            </a:rPr>
                            <m:t>.</m:t>
                          </m:r>
                          <m:r>
                            <a:rPr lang="fr-FR" sz="2000" b="0" i="1" smtClean="0">
                              <a:latin typeface="Cambria Math" panose="02040503050406030204" pitchFamily="18" charset="0"/>
                            </a:rPr>
                            <m:t>𝐺</m:t>
                          </m:r>
                          <m:r>
                            <a:rPr lang="fr-FR" sz="2000" b="0" i="1" baseline="-25000" smtClean="0">
                              <a:latin typeface="Cambria Math" panose="02040503050406030204" pitchFamily="18" charset="0"/>
                            </a:rPr>
                            <m:t>2</m:t>
                          </m:r>
                        </m:den>
                      </m:f>
                    </m:oMath>
                  </m:oMathPara>
                </a14:m>
                <a:endParaRPr lang="en-US" sz="2400" dirty="0"/>
              </a:p>
              <a:p>
                <a:endParaRPr lang="en-US" dirty="0"/>
              </a:p>
              <a:p>
                <a:pPr marL="285750" indent="-285750">
                  <a:buFont typeface="Symbol" pitchFamily="2" charset="2"/>
                  <a:buChar char="Þ"/>
                </a:pPr>
                <a:r>
                  <a:rPr lang="en-US" b="1" dirty="0" err="1"/>
                  <a:t>Optimiser</a:t>
                </a:r>
                <a:r>
                  <a:rPr lang="en-US" b="1" dirty="0"/>
                  <a:t> </a:t>
                </a:r>
                <a:r>
                  <a:rPr lang="en-US" b="1" dirty="0" err="1"/>
                  <a:t>Etage</a:t>
                </a:r>
                <a:r>
                  <a:rPr lang="en-US" b="1" dirty="0"/>
                  <a:t> 1</a:t>
                </a:r>
              </a:p>
              <a:p>
                <a:pPr marL="285750" indent="-285750">
                  <a:buFont typeface="Symbol" pitchFamily="2" charset="2"/>
                  <a:buChar char="Þ"/>
                </a:pPr>
                <a:endParaRPr lang="en-US" dirty="0"/>
              </a:p>
            </p:txBody>
          </p:sp>
        </mc:Choice>
        <mc:Fallback>
          <p:sp>
            <p:nvSpPr>
              <p:cNvPr id="9" name="ZoneTexte 8">
                <a:extLst>
                  <a:ext uri="{FF2B5EF4-FFF2-40B4-BE49-F238E27FC236}">
                    <a16:creationId xmlns:a16="http://schemas.microsoft.com/office/drawing/2014/main" id="{B19283F2-5E1E-E083-4774-5BA0C2F7EEDF}"/>
                  </a:ext>
                </a:extLst>
              </p:cNvPr>
              <p:cNvSpPr txBox="1">
                <a:spLocks noRot="1" noChangeAspect="1" noMove="1" noResize="1" noEditPoints="1" noAdjustHandles="1" noChangeArrowheads="1" noChangeShapeType="1" noTextEdit="1"/>
              </p:cNvSpPr>
              <p:nvPr/>
            </p:nvSpPr>
            <p:spPr>
              <a:xfrm>
                <a:off x="781267" y="1474680"/>
                <a:ext cx="10659457" cy="2055627"/>
              </a:xfrm>
              <a:prstGeom prst="rect">
                <a:avLst/>
              </a:prstGeom>
              <a:blipFill>
                <a:blip r:embed="rId3"/>
                <a:stretch>
                  <a:fillRect l="-476" t="-1852"/>
                </a:stretch>
              </a:blipFill>
            </p:spPr>
            <p:txBody>
              <a:bodyPr/>
              <a:lstStyle/>
              <a:p>
                <a:r>
                  <a:rPr lang="en-US">
                    <a:noFill/>
                  </a:rPr>
                  <a:t> </a:t>
                </a:r>
              </a:p>
            </p:txBody>
          </p:sp>
        </mc:Fallback>
      </mc:AlternateContent>
      <p:grpSp>
        <p:nvGrpSpPr>
          <p:cNvPr id="49" name="Groupe 48">
            <a:extLst>
              <a:ext uri="{FF2B5EF4-FFF2-40B4-BE49-F238E27FC236}">
                <a16:creationId xmlns:a16="http://schemas.microsoft.com/office/drawing/2014/main" id="{6A7C8928-CA70-F68F-A09F-27B1308B4E5F}"/>
              </a:ext>
            </a:extLst>
          </p:cNvPr>
          <p:cNvGrpSpPr/>
          <p:nvPr/>
        </p:nvGrpSpPr>
        <p:grpSpPr>
          <a:xfrm>
            <a:off x="-146404" y="3497627"/>
            <a:ext cx="6980836" cy="2318712"/>
            <a:chOff x="4521417" y="179896"/>
            <a:chExt cx="7843546" cy="2687565"/>
          </a:xfrm>
        </p:grpSpPr>
        <p:sp>
          <p:nvSpPr>
            <p:cNvPr id="10" name="ZoneTexte 9">
              <a:extLst>
                <a:ext uri="{FF2B5EF4-FFF2-40B4-BE49-F238E27FC236}">
                  <a16:creationId xmlns:a16="http://schemas.microsoft.com/office/drawing/2014/main" id="{131A54F9-1D64-9B33-74EE-BDDA5861E4DF}"/>
                </a:ext>
              </a:extLst>
            </p:cNvPr>
            <p:cNvSpPr txBox="1"/>
            <p:nvPr/>
          </p:nvSpPr>
          <p:spPr>
            <a:xfrm>
              <a:off x="4521417" y="1306643"/>
              <a:ext cx="1788873" cy="428084"/>
            </a:xfrm>
            <a:prstGeom prst="rect">
              <a:avLst/>
            </a:prstGeom>
            <a:noFill/>
          </p:spPr>
          <p:txBody>
            <a:bodyPr wrap="square">
              <a:spAutoFit/>
            </a:bodyPr>
            <a:lstStyle/>
            <a:p>
              <a:pPr algn="ctr"/>
              <a:r>
                <a:rPr lang="fr-FR" b="1" dirty="0"/>
                <a:t>n channels</a:t>
              </a:r>
            </a:p>
          </p:txBody>
        </p:sp>
        <p:grpSp>
          <p:nvGrpSpPr>
            <p:cNvPr id="11" name="Groupe 10">
              <a:extLst>
                <a:ext uri="{FF2B5EF4-FFF2-40B4-BE49-F238E27FC236}">
                  <a16:creationId xmlns:a16="http://schemas.microsoft.com/office/drawing/2014/main" id="{DD9B164E-9B71-3E74-C2E4-922A8FE6A041}"/>
                </a:ext>
              </a:extLst>
            </p:cNvPr>
            <p:cNvGrpSpPr/>
            <p:nvPr/>
          </p:nvGrpSpPr>
          <p:grpSpPr>
            <a:xfrm>
              <a:off x="5103401" y="638129"/>
              <a:ext cx="6325935" cy="2229332"/>
              <a:chOff x="589488" y="2556650"/>
              <a:chExt cx="2806891" cy="1176601"/>
            </a:xfrm>
          </p:grpSpPr>
          <p:grpSp>
            <p:nvGrpSpPr>
              <p:cNvPr id="12" name="Groupe 11">
                <a:extLst>
                  <a:ext uri="{FF2B5EF4-FFF2-40B4-BE49-F238E27FC236}">
                    <a16:creationId xmlns:a16="http://schemas.microsoft.com/office/drawing/2014/main" id="{6F40C04C-B83B-3C4A-55CF-2A7F41FC7113}"/>
                  </a:ext>
                </a:extLst>
              </p:cNvPr>
              <p:cNvGrpSpPr/>
              <p:nvPr/>
            </p:nvGrpSpPr>
            <p:grpSpPr>
              <a:xfrm>
                <a:off x="589488" y="2648685"/>
                <a:ext cx="2806891" cy="982729"/>
                <a:chOff x="589488" y="2648685"/>
                <a:chExt cx="2806891" cy="982729"/>
              </a:xfrm>
            </p:grpSpPr>
            <p:cxnSp>
              <p:nvCxnSpPr>
                <p:cNvPr id="14" name="Connecteur droit 13">
                  <a:extLst>
                    <a:ext uri="{FF2B5EF4-FFF2-40B4-BE49-F238E27FC236}">
                      <a16:creationId xmlns:a16="http://schemas.microsoft.com/office/drawing/2014/main" id="{264DE0C4-9D2C-9448-83D1-AF5D66864B6C}"/>
                    </a:ext>
                  </a:extLst>
                </p:cNvPr>
                <p:cNvCxnSpPr>
                  <a:cxnSpLocks/>
                </p:cNvCxnSpPr>
                <p:nvPr/>
              </p:nvCxnSpPr>
              <p:spPr>
                <a:xfrm>
                  <a:off x="2562545" y="2648685"/>
                  <a:ext cx="832683" cy="0"/>
                </a:xfrm>
                <a:prstGeom prst="line">
                  <a:avLst/>
                </a:prstGeom>
              </p:spPr>
              <p:style>
                <a:lnRef idx="1">
                  <a:schemeClr val="dk1"/>
                </a:lnRef>
                <a:fillRef idx="0">
                  <a:schemeClr val="dk1"/>
                </a:fillRef>
                <a:effectRef idx="0">
                  <a:schemeClr val="dk1"/>
                </a:effectRef>
                <a:fontRef idx="minor">
                  <a:schemeClr val="tx1"/>
                </a:fontRef>
              </p:style>
            </p:cxnSp>
            <p:grpSp>
              <p:nvGrpSpPr>
                <p:cNvPr id="15" name="Groupe 14">
                  <a:extLst>
                    <a:ext uri="{FF2B5EF4-FFF2-40B4-BE49-F238E27FC236}">
                      <a16:creationId xmlns:a16="http://schemas.microsoft.com/office/drawing/2014/main" id="{90E3AB48-FC7E-4231-9D5F-5BC9EF46A7C0}"/>
                    </a:ext>
                  </a:extLst>
                </p:cNvPr>
                <p:cNvGrpSpPr/>
                <p:nvPr/>
              </p:nvGrpSpPr>
              <p:grpSpPr>
                <a:xfrm>
                  <a:off x="1041348" y="2760729"/>
                  <a:ext cx="1386925" cy="679696"/>
                  <a:chOff x="1402080" y="1951080"/>
                  <a:chExt cx="3649706" cy="1870955"/>
                </a:xfrm>
              </p:grpSpPr>
              <p:sp>
                <p:nvSpPr>
                  <p:cNvPr id="24" name="Rectangle 23">
                    <a:extLst>
                      <a:ext uri="{FF2B5EF4-FFF2-40B4-BE49-F238E27FC236}">
                        <a16:creationId xmlns:a16="http://schemas.microsoft.com/office/drawing/2014/main" id="{2EA2345A-0628-0F1D-3F7B-847CAE17C387}"/>
                      </a:ext>
                    </a:extLst>
                  </p:cNvPr>
                  <p:cNvSpPr/>
                  <p:nvPr/>
                </p:nvSpPr>
                <p:spPr>
                  <a:xfrm>
                    <a:off x="1402080" y="1951080"/>
                    <a:ext cx="2580527" cy="1870955"/>
                  </a:xfrm>
                  <a:prstGeom prst="rect">
                    <a:avLst/>
                  </a:prstGeom>
                  <a:solidFill>
                    <a:schemeClr val="bg1">
                      <a:lumMod val="95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sz="1400"/>
                  </a:p>
                </p:txBody>
              </p:sp>
              <p:cxnSp>
                <p:nvCxnSpPr>
                  <p:cNvPr id="25" name="Connecteur droit 24">
                    <a:extLst>
                      <a:ext uri="{FF2B5EF4-FFF2-40B4-BE49-F238E27FC236}">
                        <a16:creationId xmlns:a16="http://schemas.microsoft.com/office/drawing/2014/main" id="{87BDC4BC-6626-09E2-D4CC-13C07B023F68}"/>
                      </a:ext>
                    </a:extLst>
                  </p:cNvPr>
                  <p:cNvCxnSpPr>
                    <a:cxnSpLocks/>
                  </p:cNvCxnSpPr>
                  <p:nvPr/>
                </p:nvCxnSpPr>
                <p:spPr>
                  <a:xfrm flipV="1">
                    <a:off x="1666237" y="2899182"/>
                    <a:ext cx="3385549" cy="0"/>
                  </a:xfrm>
                  <a:prstGeom prst="line">
                    <a:avLst/>
                  </a:prstGeom>
                </p:spPr>
                <p:style>
                  <a:lnRef idx="1">
                    <a:schemeClr val="dk1"/>
                  </a:lnRef>
                  <a:fillRef idx="0">
                    <a:schemeClr val="dk1"/>
                  </a:fillRef>
                  <a:effectRef idx="0">
                    <a:schemeClr val="dk1"/>
                  </a:effectRef>
                  <a:fontRef idx="minor">
                    <a:schemeClr val="tx1"/>
                  </a:fontRef>
                </p:style>
              </p:cxnSp>
              <p:sp>
                <p:nvSpPr>
                  <p:cNvPr id="26" name="Triangle isocèle 5">
                    <a:extLst>
                      <a:ext uri="{FF2B5EF4-FFF2-40B4-BE49-F238E27FC236}">
                        <a16:creationId xmlns:a16="http://schemas.microsoft.com/office/drawing/2014/main" id="{53CDC469-4C78-C125-3FF6-1427E3EFA6FC}"/>
                      </a:ext>
                    </a:extLst>
                  </p:cNvPr>
                  <p:cNvSpPr/>
                  <p:nvPr/>
                </p:nvSpPr>
                <p:spPr>
                  <a:xfrm rot="5400000">
                    <a:off x="1285344" y="2423415"/>
                    <a:ext cx="1724884" cy="963098"/>
                  </a:xfrm>
                  <a:prstGeom prst="triangle">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400"/>
                  </a:p>
                </p:txBody>
              </p:sp>
              <p:sp>
                <p:nvSpPr>
                  <p:cNvPr id="27" name="Triangle isocèle 8">
                    <a:extLst>
                      <a:ext uri="{FF2B5EF4-FFF2-40B4-BE49-F238E27FC236}">
                        <a16:creationId xmlns:a16="http://schemas.microsoft.com/office/drawing/2014/main" id="{1A1122E8-A14D-890C-7485-DFC9908A0F59}"/>
                      </a:ext>
                    </a:extLst>
                  </p:cNvPr>
                  <p:cNvSpPr/>
                  <p:nvPr/>
                </p:nvSpPr>
                <p:spPr>
                  <a:xfrm rot="5400000">
                    <a:off x="2586787" y="2426188"/>
                    <a:ext cx="1651249" cy="944766"/>
                  </a:xfrm>
                  <a:prstGeom prst="triangle">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400"/>
                  </a:p>
                </p:txBody>
              </p:sp>
            </p:grpSp>
            <p:cxnSp>
              <p:nvCxnSpPr>
                <p:cNvPr id="16" name="Connecteur droit 15">
                  <a:extLst>
                    <a:ext uri="{FF2B5EF4-FFF2-40B4-BE49-F238E27FC236}">
                      <a16:creationId xmlns:a16="http://schemas.microsoft.com/office/drawing/2014/main" id="{0C791779-4382-ABDB-F2A8-E3BE0D65EBDD}"/>
                    </a:ext>
                  </a:extLst>
                </p:cNvPr>
                <p:cNvCxnSpPr>
                  <a:cxnSpLocks/>
                </p:cNvCxnSpPr>
                <p:nvPr/>
              </p:nvCxnSpPr>
              <p:spPr>
                <a:xfrm>
                  <a:off x="2562544" y="2859231"/>
                  <a:ext cx="832683" cy="0"/>
                </a:xfrm>
                <a:prstGeom prst="line">
                  <a:avLst/>
                </a:prstGeom>
              </p:spPr>
              <p:style>
                <a:lnRef idx="1">
                  <a:schemeClr val="dk1"/>
                </a:lnRef>
                <a:fillRef idx="0">
                  <a:schemeClr val="dk1"/>
                </a:fillRef>
                <a:effectRef idx="0">
                  <a:schemeClr val="dk1"/>
                </a:effectRef>
                <a:fontRef idx="minor">
                  <a:schemeClr val="tx1"/>
                </a:fontRef>
              </p:style>
            </p:cxnSp>
            <p:cxnSp>
              <p:nvCxnSpPr>
                <p:cNvPr id="17" name="Connecteur droit 16">
                  <a:extLst>
                    <a:ext uri="{FF2B5EF4-FFF2-40B4-BE49-F238E27FC236}">
                      <a16:creationId xmlns:a16="http://schemas.microsoft.com/office/drawing/2014/main" id="{B212109C-89D3-E582-4F9A-C4ED6C0553F1}"/>
                    </a:ext>
                  </a:extLst>
                </p:cNvPr>
                <p:cNvCxnSpPr>
                  <a:cxnSpLocks/>
                </p:cNvCxnSpPr>
                <p:nvPr/>
              </p:nvCxnSpPr>
              <p:spPr>
                <a:xfrm>
                  <a:off x="2562544" y="3078857"/>
                  <a:ext cx="832683" cy="0"/>
                </a:xfrm>
                <a:prstGeom prst="line">
                  <a:avLst/>
                </a:prstGeom>
              </p:spPr>
              <p:style>
                <a:lnRef idx="1">
                  <a:schemeClr val="dk1"/>
                </a:lnRef>
                <a:fillRef idx="0">
                  <a:schemeClr val="dk1"/>
                </a:fillRef>
                <a:effectRef idx="0">
                  <a:schemeClr val="dk1"/>
                </a:effectRef>
                <a:fontRef idx="minor">
                  <a:schemeClr val="tx1"/>
                </a:fontRef>
              </p:style>
            </p:cxnSp>
            <p:cxnSp>
              <p:nvCxnSpPr>
                <p:cNvPr id="21" name="Connecteur droit 20">
                  <a:extLst>
                    <a:ext uri="{FF2B5EF4-FFF2-40B4-BE49-F238E27FC236}">
                      <a16:creationId xmlns:a16="http://schemas.microsoft.com/office/drawing/2014/main" id="{1607273D-0653-F13C-4E24-C2F42D48AF04}"/>
                    </a:ext>
                  </a:extLst>
                </p:cNvPr>
                <p:cNvCxnSpPr>
                  <a:cxnSpLocks/>
                </p:cNvCxnSpPr>
                <p:nvPr/>
              </p:nvCxnSpPr>
              <p:spPr>
                <a:xfrm>
                  <a:off x="2563696" y="3631414"/>
                  <a:ext cx="832683" cy="0"/>
                </a:xfrm>
                <a:prstGeom prst="line">
                  <a:avLst/>
                </a:prstGeom>
              </p:spPr>
              <p:style>
                <a:lnRef idx="1">
                  <a:schemeClr val="dk1"/>
                </a:lnRef>
                <a:fillRef idx="0">
                  <a:schemeClr val="dk1"/>
                </a:fillRef>
                <a:effectRef idx="0">
                  <a:schemeClr val="dk1"/>
                </a:effectRef>
                <a:fontRef idx="minor">
                  <a:schemeClr val="tx1"/>
                </a:fontRef>
              </p:style>
            </p:cxnSp>
            <p:cxnSp>
              <p:nvCxnSpPr>
                <p:cNvPr id="22" name="Connecteur droit 21">
                  <a:extLst>
                    <a:ext uri="{FF2B5EF4-FFF2-40B4-BE49-F238E27FC236}">
                      <a16:creationId xmlns:a16="http://schemas.microsoft.com/office/drawing/2014/main" id="{0FD1B4EE-0D84-B3B9-F7C1-D34EDF3A3B8D}"/>
                    </a:ext>
                  </a:extLst>
                </p:cNvPr>
                <p:cNvCxnSpPr/>
                <p:nvPr/>
              </p:nvCxnSpPr>
              <p:spPr>
                <a:xfrm flipH="1">
                  <a:off x="589488" y="3115024"/>
                  <a:ext cx="547845" cy="0"/>
                </a:xfrm>
                <a:prstGeom prst="line">
                  <a:avLst/>
                </a:prstGeom>
              </p:spPr>
              <p:style>
                <a:lnRef idx="1">
                  <a:schemeClr val="dk1"/>
                </a:lnRef>
                <a:fillRef idx="0">
                  <a:schemeClr val="dk1"/>
                </a:fillRef>
                <a:effectRef idx="0">
                  <a:schemeClr val="dk1"/>
                </a:effectRef>
                <a:fontRef idx="minor">
                  <a:schemeClr val="tx1"/>
                </a:fontRef>
              </p:style>
            </p:cxnSp>
          </p:grpSp>
          <p:sp>
            <p:nvSpPr>
              <p:cNvPr id="13" name="Organigramme : Opération manuelle 12">
                <a:extLst>
                  <a:ext uri="{FF2B5EF4-FFF2-40B4-BE49-F238E27FC236}">
                    <a16:creationId xmlns:a16="http://schemas.microsoft.com/office/drawing/2014/main" id="{70A9BFC3-288D-DD7A-C63E-643CAC7B52CE}"/>
                  </a:ext>
                </a:extLst>
              </p:cNvPr>
              <p:cNvSpPr/>
              <p:nvPr/>
            </p:nvSpPr>
            <p:spPr>
              <a:xfrm rot="5400000">
                <a:off x="1908652" y="3036943"/>
                <a:ext cx="1176601" cy="216015"/>
              </a:xfrm>
              <a:prstGeom prst="flowChartManualOperation">
                <a:avLst/>
              </a:prstGeom>
              <a:solidFill>
                <a:schemeClr val="bg2"/>
              </a:solidFill>
            </p:spPr>
            <p:style>
              <a:lnRef idx="2">
                <a:schemeClr val="dk1"/>
              </a:lnRef>
              <a:fillRef idx="1">
                <a:schemeClr val="lt1"/>
              </a:fillRef>
              <a:effectRef idx="0">
                <a:schemeClr val="dk1"/>
              </a:effectRef>
              <a:fontRef idx="minor">
                <a:schemeClr val="dk1"/>
              </a:fontRef>
            </p:style>
            <p:txBody>
              <a:bodyPr rtlCol="0" anchor="ctr"/>
              <a:lstStyle/>
              <a:p>
                <a:pPr algn="ctr"/>
                <a:endParaRPr lang="en-US" sz="1400"/>
              </a:p>
            </p:txBody>
          </p:sp>
        </p:grpSp>
        <p:sp>
          <p:nvSpPr>
            <p:cNvPr id="28" name="ZoneTexte 27">
              <a:extLst>
                <a:ext uri="{FF2B5EF4-FFF2-40B4-BE49-F238E27FC236}">
                  <a16:creationId xmlns:a16="http://schemas.microsoft.com/office/drawing/2014/main" id="{27E55E44-DB36-81AD-AF4D-9F2A162322DB}"/>
                </a:ext>
              </a:extLst>
            </p:cNvPr>
            <p:cNvSpPr txBox="1"/>
            <p:nvPr/>
          </p:nvSpPr>
          <p:spPr>
            <a:xfrm>
              <a:off x="5978158" y="676351"/>
              <a:ext cx="2613421" cy="356737"/>
            </a:xfrm>
            <a:prstGeom prst="rect">
              <a:avLst/>
            </a:prstGeom>
            <a:noFill/>
          </p:spPr>
          <p:txBody>
            <a:bodyPr wrap="square">
              <a:spAutoFit/>
            </a:bodyPr>
            <a:lstStyle/>
            <a:p>
              <a:r>
                <a:rPr lang="en-US" sz="1400" b="1" dirty="0"/>
                <a:t>LNOA </a:t>
              </a:r>
              <a:r>
                <a:rPr lang="en-US" sz="1200" b="1" dirty="0"/>
                <a:t>(G1, NF1, G2, NF2) </a:t>
              </a:r>
              <a:endParaRPr lang="en-US" sz="1400" b="1" dirty="0"/>
            </a:p>
          </p:txBody>
        </p:sp>
        <p:sp>
          <p:nvSpPr>
            <p:cNvPr id="29" name="ZoneTexte 28">
              <a:extLst>
                <a:ext uri="{FF2B5EF4-FFF2-40B4-BE49-F238E27FC236}">
                  <a16:creationId xmlns:a16="http://schemas.microsoft.com/office/drawing/2014/main" id="{30F7DB69-CFE9-6D64-36EA-78B06D756AD2}"/>
                </a:ext>
              </a:extLst>
            </p:cNvPr>
            <p:cNvSpPr txBox="1"/>
            <p:nvPr/>
          </p:nvSpPr>
          <p:spPr>
            <a:xfrm>
              <a:off x="11414142" y="584787"/>
              <a:ext cx="587267" cy="356737"/>
            </a:xfrm>
            <a:prstGeom prst="rect">
              <a:avLst/>
            </a:prstGeom>
            <a:noFill/>
          </p:spPr>
          <p:txBody>
            <a:bodyPr wrap="square">
              <a:spAutoFit/>
            </a:bodyPr>
            <a:lstStyle/>
            <a:p>
              <a:pPr algn="ctr"/>
              <a:r>
                <a:rPr lang="fr-FR" sz="1400" dirty="0"/>
                <a:t>Ch1</a:t>
              </a:r>
            </a:p>
          </p:txBody>
        </p:sp>
        <p:sp>
          <p:nvSpPr>
            <p:cNvPr id="30" name="ZoneTexte 29">
              <a:extLst>
                <a:ext uri="{FF2B5EF4-FFF2-40B4-BE49-F238E27FC236}">
                  <a16:creationId xmlns:a16="http://schemas.microsoft.com/office/drawing/2014/main" id="{CDBADF14-93D1-F7D0-C999-55EED1ACF8D3}"/>
                </a:ext>
              </a:extLst>
            </p:cNvPr>
            <p:cNvSpPr txBox="1"/>
            <p:nvPr/>
          </p:nvSpPr>
          <p:spPr>
            <a:xfrm>
              <a:off x="11414142" y="982094"/>
              <a:ext cx="587267" cy="356737"/>
            </a:xfrm>
            <a:prstGeom prst="rect">
              <a:avLst/>
            </a:prstGeom>
            <a:noFill/>
          </p:spPr>
          <p:txBody>
            <a:bodyPr wrap="square">
              <a:spAutoFit/>
            </a:bodyPr>
            <a:lstStyle/>
            <a:p>
              <a:pPr algn="ctr"/>
              <a:r>
                <a:rPr lang="fr-FR" sz="1400" dirty="0"/>
                <a:t>Ch2</a:t>
              </a:r>
            </a:p>
          </p:txBody>
        </p:sp>
        <p:sp>
          <p:nvSpPr>
            <p:cNvPr id="31" name="ZoneTexte 30">
              <a:extLst>
                <a:ext uri="{FF2B5EF4-FFF2-40B4-BE49-F238E27FC236}">
                  <a16:creationId xmlns:a16="http://schemas.microsoft.com/office/drawing/2014/main" id="{D7DFA38E-719D-5AB4-6351-3EDFF3537C1D}"/>
                </a:ext>
              </a:extLst>
            </p:cNvPr>
            <p:cNvSpPr txBox="1"/>
            <p:nvPr/>
          </p:nvSpPr>
          <p:spPr>
            <a:xfrm>
              <a:off x="11414142" y="1392025"/>
              <a:ext cx="587267" cy="356737"/>
            </a:xfrm>
            <a:prstGeom prst="rect">
              <a:avLst/>
            </a:prstGeom>
            <a:noFill/>
          </p:spPr>
          <p:txBody>
            <a:bodyPr wrap="square">
              <a:spAutoFit/>
            </a:bodyPr>
            <a:lstStyle/>
            <a:p>
              <a:pPr algn="ctr"/>
              <a:r>
                <a:rPr lang="fr-FR" sz="1400" dirty="0"/>
                <a:t>Ch3</a:t>
              </a:r>
            </a:p>
          </p:txBody>
        </p:sp>
        <p:sp>
          <p:nvSpPr>
            <p:cNvPr id="36" name="ZoneTexte 35">
              <a:extLst>
                <a:ext uri="{FF2B5EF4-FFF2-40B4-BE49-F238E27FC236}">
                  <a16:creationId xmlns:a16="http://schemas.microsoft.com/office/drawing/2014/main" id="{3CC02F16-D755-AD16-2E81-7034B4A821C0}"/>
                </a:ext>
              </a:extLst>
            </p:cNvPr>
            <p:cNvSpPr txBox="1"/>
            <p:nvPr/>
          </p:nvSpPr>
          <p:spPr>
            <a:xfrm>
              <a:off x="11414142" y="2429765"/>
              <a:ext cx="587267" cy="356737"/>
            </a:xfrm>
            <a:prstGeom prst="rect">
              <a:avLst/>
            </a:prstGeom>
            <a:noFill/>
          </p:spPr>
          <p:txBody>
            <a:bodyPr wrap="square">
              <a:spAutoFit/>
            </a:bodyPr>
            <a:lstStyle/>
            <a:p>
              <a:pPr algn="ctr"/>
              <a:r>
                <a:rPr lang="fr-FR" sz="1400" dirty="0" err="1"/>
                <a:t>Ch</a:t>
              </a:r>
              <a:r>
                <a:rPr lang="fr-FR" sz="1400" dirty="0"/>
                <a:t> n</a:t>
              </a:r>
            </a:p>
          </p:txBody>
        </p:sp>
        <p:sp>
          <p:nvSpPr>
            <p:cNvPr id="37" name="Triangle isocèle 10">
              <a:extLst>
                <a:ext uri="{FF2B5EF4-FFF2-40B4-BE49-F238E27FC236}">
                  <a16:creationId xmlns:a16="http://schemas.microsoft.com/office/drawing/2014/main" id="{EC8EA094-B115-6717-88F2-AB6E995BE91F}"/>
                </a:ext>
              </a:extLst>
            </p:cNvPr>
            <p:cNvSpPr/>
            <p:nvPr/>
          </p:nvSpPr>
          <p:spPr>
            <a:xfrm rot="5400000">
              <a:off x="10523533" y="667921"/>
              <a:ext cx="347145" cy="296008"/>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8" name="Triangle isocèle 47">
              <a:extLst>
                <a:ext uri="{FF2B5EF4-FFF2-40B4-BE49-F238E27FC236}">
                  <a16:creationId xmlns:a16="http://schemas.microsoft.com/office/drawing/2014/main" id="{63B9AF95-8532-226F-6496-7EE17F1FCE31}"/>
                </a:ext>
              </a:extLst>
            </p:cNvPr>
            <p:cNvSpPr/>
            <p:nvPr/>
          </p:nvSpPr>
          <p:spPr>
            <a:xfrm rot="5400000">
              <a:off x="10523533" y="1061009"/>
              <a:ext cx="347145" cy="296008"/>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9" name="Triangle isocèle 55">
              <a:extLst>
                <a:ext uri="{FF2B5EF4-FFF2-40B4-BE49-F238E27FC236}">
                  <a16:creationId xmlns:a16="http://schemas.microsoft.com/office/drawing/2014/main" id="{DA0CEE4C-A24A-FD1F-E5FE-1ADADA36DE11}"/>
                </a:ext>
              </a:extLst>
            </p:cNvPr>
            <p:cNvSpPr/>
            <p:nvPr/>
          </p:nvSpPr>
          <p:spPr>
            <a:xfrm rot="5400000">
              <a:off x="10523533" y="1475949"/>
              <a:ext cx="347145" cy="296008"/>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3" name="Triangle isocèle 76">
              <a:extLst>
                <a:ext uri="{FF2B5EF4-FFF2-40B4-BE49-F238E27FC236}">
                  <a16:creationId xmlns:a16="http://schemas.microsoft.com/office/drawing/2014/main" id="{FAD14925-3C44-F639-53D2-A345AED12959}"/>
                </a:ext>
              </a:extLst>
            </p:cNvPr>
            <p:cNvSpPr/>
            <p:nvPr/>
          </p:nvSpPr>
          <p:spPr>
            <a:xfrm rot="5400000">
              <a:off x="10523533" y="2523130"/>
              <a:ext cx="347145" cy="296008"/>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rgbClr val="FF0000"/>
                </a:solidFill>
              </a:endParaRPr>
            </a:p>
          </p:txBody>
        </p:sp>
        <p:sp>
          <p:nvSpPr>
            <p:cNvPr id="45" name="ZoneTexte 44">
              <a:extLst>
                <a:ext uri="{FF2B5EF4-FFF2-40B4-BE49-F238E27FC236}">
                  <a16:creationId xmlns:a16="http://schemas.microsoft.com/office/drawing/2014/main" id="{97AFE161-4470-2490-865B-078BF1AF136D}"/>
                </a:ext>
              </a:extLst>
            </p:cNvPr>
            <p:cNvSpPr txBox="1"/>
            <p:nvPr/>
          </p:nvSpPr>
          <p:spPr>
            <a:xfrm>
              <a:off x="9809426" y="179896"/>
              <a:ext cx="2555537" cy="356737"/>
            </a:xfrm>
            <a:prstGeom prst="rect">
              <a:avLst/>
            </a:prstGeom>
            <a:noFill/>
          </p:spPr>
          <p:txBody>
            <a:bodyPr wrap="square">
              <a:spAutoFit/>
            </a:bodyPr>
            <a:lstStyle/>
            <a:p>
              <a:r>
                <a:rPr lang="en-US" sz="1400" b="1" dirty="0"/>
                <a:t>n LOFAs </a:t>
              </a:r>
              <a:r>
                <a:rPr lang="en-US" sz="1200" b="1" dirty="0"/>
                <a:t>(Gi, </a:t>
              </a:r>
              <a:r>
                <a:rPr lang="en-US" sz="1200" b="1" dirty="0" err="1"/>
                <a:t>NFi</a:t>
              </a:r>
              <a:r>
                <a:rPr lang="en-US" sz="1200" b="1" dirty="0"/>
                <a:t>)</a:t>
              </a:r>
              <a:endParaRPr lang="en-US" sz="1400" b="1" dirty="0"/>
            </a:p>
          </p:txBody>
        </p:sp>
        <p:sp>
          <p:nvSpPr>
            <p:cNvPr id="46" name="ZoneTexte 45">
              <a:extLst>
                <a:ext uri="{FF2B5EF4-FFF2-40B4-BE49-F238E27FC236}">
                  <a16:creationId xmlns:a16="http://schemas.microsoft.com/office/drawing/2014/main" id="{56E2E440-527B-6A2E-DBFB-85F3FE634394}"/>
                </a:ext>
              </a:extLst>
            </p:cNvPr>
            <p:cNvSpPr txBox="1"/>
            <p:nvPr/>
          </p:nvSpPr>
          <p:spPr>
            <a:xfrm rot="5400000">
              <a:off x="9010147" y="1488114"/>
              <a:ext cx="812319" cy="345813"/>
            </a:xfrm>
            <a:prstGeom prst="rect">
              <a:avLst/>
            </a:prstGeom>
            <a:noFill/>
          </p:spPr>
          <p:txBody>
            <a:bodyPr wrap="none" rtlCol="0">
              <a:spAutoFit/>
            </a:bodyPr>
            <a:lstStyle/>
            <a:p>
              <a:r>
                <a:rPr lang="en-US" sz="1400" dirty="0" err="1"/>
                <a:t>Demux</a:t>
              </a:r>
              <a:endParaRPr lang="en-US" sz="1400" dirty="0"/>
            </a:p>
          </p:txBody>
        </p:sp>
        <p:sp>
          <p:nvSpPr>
            <p:cNvPr id="47" name="ZoneTexte 46">
              <a:extLst>
                <a:ext uri="{FF2B5EF4-FFF2-40B4-BE49-F238E27FC236}">
                  <a16:creationId xmlns:a16="http://schemas.microsoft.com/office/drawing/2014/main" id="{E48B6ECB-6639-A3B1-E77C-53937F2FBCF8}"/>
                </a:ext>
              </a:extLst>
            </p:cNvPr>
            <p:cNvSpPr txBox="1"/>
            <p:nvPr/>
          </p:nvSpPr>
          <p:spPr>
            <a:xfrm rot="5400000">
              <a:off x="11457952" y="1963225"/>
              <a:ext cx="587267" cy="345813"/>
            </a:xfrm>
            <a:prstGeom prst="rect">
              <a:avLst/>
            </a:prstGeom>
            <a:noFill/>
          </p:spPr>
          <p:txBody>
            <a:bodyPr wrap="square" anchor="ctr">
              <a:spAutoFit/>
            </a:bodyPr>
            <a:lstStyle/>
            <a:p>
              <a:pPr algn="ctr"/>
              <a:r>
                <a:rPr lang="fr-FR" sz="1400" dirty="0"/>
                <a:t>…</a:t>
              </a:r>
            </a:p>
          </p:txBody>
        </p:sp>
        <p:sp>
          <p:nvSpPr>
            <p:cNvPr id="48" name="ZoneTexte 47">
              <a:extLst>
                <a:ext uri="{FF2B5EF4-FFF2-40B4-BE49-F238E27FC236}">
                  <a16:creationId xmlns:a16="http://schemas.microsoft.com/office/drawing/2014/main" id="{393BC931-3F99-18D0-E877-7203F6DF990B}"/>
                </a:ext>
              </a:extLst>
            </p:cNvPr>
            <p:cNvSpPr txBox="1"/>
            <p:nvPr/>
          </p:nvSpPr>
          <p:spPr>
            <a:xfrm rot="5400000">
              <a:off x="10406029" y="1963225"/>
              <a:ext cx="587267" cy="345813"/>
            </a:xfrm>
            <a:prstGeom prst="rect">
              <a:avLst/>
            </a:prstGeom>
            <a:noFill/>
          </p:spPr>
          <p:txBody>
            <a:bodyPr wrap="square" anchor="ctr">
              <a:spAutoFit/>
            </a:bodyPr>
            <a:lstStyle/>
            <a:p>
              <a:pPr algn="ctr"/>
              <a:r>
                <a:rPr lang="fr-FR" sz="1400" dirty="0"/>
                <a:t>…</a:t>
              </a:r>
            </a:p>
          </p:txBody>
        </p:sp>
      </p:grpSp>
      <p:pic>
        <p:nvPicPr>
          <p:cNvPr id="52" name="Image 51">
            <a:extLst>
              <a:ext uri="{FF2B5EF4-FFF2-40B4-BE49-F238E27FC236}">
                <a16:creationId xmlns:a16="http://schemas.microsoft.com/office/drawing/2014/main" id="{411842F2-16F8-F508-2894-2DDF5505EA0E}"/>
              </a:ext>
            </a:extLst>
          </p:cNvPr>
          <p:cNvPicPr>
            <a:picLocks noChangeAspect="1"/>
          </p:cNvPicPr>
          <p:nvPr/>
        </p:nvPicPr>
        <p:blipFill>
          <a:blip r:embed="rId4"/>
          <a:stretch>
            <a:fillRect/>
          </a:stretch>
        </p:blipFill>
        <p:spPr>
          <a:xfrm>
            <a:off x="6915818" y="2279834"/>
            <a:ext cx="4494915" cy="3600000"/>
          </a:xfrm>
          <a:prstGeom prst="rect">
            <a:avLst/>
          </a:prstGeom>
        </p:spPr>
      </p:pic>
      <p:pic>
        <p:nvPicPr>
          <p:cNvPr id="53" name="Image 52">
            <a:extLst>
              <a:ext uri="{FF2B5EF4-FFF2-40B4-BE49-F238E27FC236}">
                <a16:creationId xmlns:a16="http://schemas.microsoft.com/office/drawing/2014/main" id="{325FC007-64EF-7B13-5166-F1476AE852B6}"/>
              </a:ext>
            </a:extLst>
          </p:cNvPr>
          <p:cNvPicPr>
            <a:picLocks noChangeAspect="1"/>
          </p:cNvPicPr>
          <p:nvPr/>
        </p:nvPicPr>
        <p:blipFill>
          <a:blip r:embed="rId5"/>
          <a:stretch>
            <a:fillRect/>
          </a:stretch>
        </p:blipFill>
        <p:spPr>
          <a:xfrm>
            <a:off x="6905648" y="2279834"/>
            <a:ext cx="4505085" cy="3600000"/>
          </a:xfrm>
          <a:prstGeom prst="rect">
            <a:avLst/>
          </a:prstGeom>
        </p:spPr>
      </p:pic>
      <p:pic>
        <p:nvPicPr>
          <p:cNvPr id="82" name="Image 81">
            <a:extLst>
              <a:ext uri="{FF2B5EF4-FFF2-40B4-BE49-F238E27FC236}">
                <a16:creationId xmlns:a16="http://schemas.microsoft.com/office/drawing/2014/main" id="{6D50243C-F433-0901-C866-D4A297756317}"/>
              </a:ext>
            </a:extLst>
          </p:cNvPr>
          <p:cNvPicPr>
            <a:picLocks noChangeAspect="1"/>
          </p:cNvPicPr>
          <p:nvPr/>
        </p:nvPicPr>
        <p:blipFill>
          <a:blip r:embed="rId6"/>
          <a:stretch>
            <a:fillRect/>
          </a:stretch>
        </p:blipFill>
        <p:spPr>
          <a:xfrm>
            <a:off x="86039" y="3765603"/>
            <a:ext cx="3846994" cy="1846557"/>
          </a:xfrm>
          <a:prstGeom prst="rect">
            <a:avLst/>
          </a:prstGeom>
        </p:spPr>
      </p:pic>
      <p:sp>
        <p:nvSpPr>
          <p:cNvPr id="83" name="ZoneTexte 82">
            <a:extLst>
              <a:ext uri="{FF2B5EF4-FFF2-40B4-BE49-F238E27FC236}">
                <a16:creationId xmlns:a16="http://schemas.microsoft.com/office/drawing/2014/main" id="{14314815-3650-857E-BB54-8A045522D13A}"/>
              </a:ext>
            </a:extLst>
          </p:cNvPr>
          <p:cNvSpPr txBox="1"/>
          <p:nvPr/>
        </p:nvSpPr>
        <p:spPr>
          <a:xfrm>
            <a:off x="1434703" y="4630435"/>
            <a:ext cx="795154" cy="338554"/>
          </a:xfrm>
          <a:prstGeom prst="rect">
            <a:avLst/>
          </a:prstGeom>
          <a:noFill/>
        </p:spPr>
        <p:txBody>
          <a:bodyPr wrap="none" rtlCol="0">
            <a:spAutoFit/>
          </a:bodyPr>
          <a:lstStyle/>
          <a:p>
            <a:r>
              <a:rPr lang="en-US" sz="1600" dirty="0" err="1"/>
              <a:t>Etage</a:t>
            </a:r>
            <a:r>
              <a:rPr lang="en-US" sz="1600" dirty="0"/>
              <a:t> 1</a:t>
            </a:r>
          </a:p>
        </p:txBody>
      </p:sp>
      <p:sp>
        <p:nvSpPr>
          <p:cNvPr id="84" name="ZoneTexte 83">
            <a:extLst>
              <a:ext uri="{FF2B5EF4-FFF2-40B4-BE49-F238E27FC236}">
                <a16:creationId xmlns:a16="http://schemas.microsoft.com/office/drawing/2014/main" id="{3135959A-4672-3F0D-E847-5BB04BAEC794}"/>
              </a:ext>
            </a:extLst>
          </p:cNvPr>
          <p:cNvSpPr txBox="1"/>
          <p:nvPr/>
        </p:nvSpPr>
        <p:spPr>
          <a:xfrm>
            <a:off x="2427295" y="4619975"/>
            <a:ext cx="795154" cy="338554"/>
          </a:xfrm>
          <a:prstGeom prst="rect">
            <a:avLst/>
          </a:prstGeom>
          <a:noFill/>
        </p:spPr>
        <p:txBody>
          <a:bodyPr wrap="none" rtlCol="0">
            <a:spAutoFit/>
          </a:bodyPr>
          <a:lstStyle/>
          <a:p>
            <a:r>
              <a:rPr lang="en-US" sz="1600" dirty="0" err="1"/>
              <a:t>Etage</a:t>
            </a:r>
            <a:r>
              <a:rPr lang="en-US" sz="1600" dirty="0"/>
              <a:t> 2</a:t>
            </a:r>
          </a:p>
        </p:txBody>
      </p:sp>
    </p:spTree>
    <p:extLst>
      <p:ext uri="{BB962C8B-B14F-4D97-AF65-F5344CB8AC3E}">
        <p14:creationId xmlns:p14="http://schemas.microsoft.com/office/powerpoint/2010/main" val="2886739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 23">
            <a:extLst>
              <a:ext uri="{FF2B5EF4-FFF2-40B4-BE49-F238E27FC236}">
                <a16:creationId xmlns:a16="http://schemas.microsoft.com/office/drawing/2014/main" id="{1E58A6EA-0AEE-E309-DB0B-43CEDA82D0D3}"/>
              </a:ext>
            </a:extLst>
          </p:cNvPr>
          <p:cNvPicPr>
            <a:picLocks noChangeAspect="1"/>
          </p:cNvPicPr>
          <p:nvPr/>
        </p:nvPicPr>
        <p:blipFill>
          <a:blip r:embed="rId3"/>
          <a:stretch>
            <a:fillRect/>
          </a:stretch>
        </p:blipFill>
        <p:spPr>
          <a:xfrm>
            <a:off x="483493" y="1580789"/>
            <a:ext cx="3092450" cy="2279650"/>
          </a:xfrm>
          <a:prstGeom prst="rect">
            <a:avLst/>
          </a:prstGeom>
        </p:spPr>
      </p:pic>
      <p:pic>
        <p:nvPicPr>
          <p:cNvPr id="25" name="Image 24">
            <a:extLst>
              <a:ext uri="{FF2B5EF4-FFF2-40B4-BE49-F238E27FC236}">
                <a16:creationId xmlns:a16="http://schemas.microsoft.com/office/drawing/2014/main" id="{A83382DC-2EF3-D10A-BEDA-65DFCCE259EA}"/>
              </a:ext>
            </a:extLst>
          </p:cNvPr>
          <p:cNvPicPr>
            <a:picLocks noChangeAspect="1"/>
          </p:cNvPicPr>
          <p:nvPr/>
        </p:nvPicPr>
        <p:blipFill>
          <a:blip r:embed="rId4"/>
          <a:stretch>
            <a:fillRect/>
          </a:stretch>
        </p:blipFill>
        <p:spPr>
          <a:xfrm>
            <a:off x="645371" y="2706232"/>
            <a:ext cx="2082857" cy="1296000"/>
          </a:xfrm>
          <a:prstGeom prst="rect">
            <a:avLst/>
          </a:prstGeom>
        </p:spPr>
      </p:pic>
      <p:pic>
        <p:nvPicPr>
          <p:cNvPr id="27" name="Image 26">
            <a:extLst>
              <a:ext uri="{FF2B5EF4-FFF2-40B4-BE49-F238E27FC236}">
                <a16:creationId xmlns:a16="http://schemas.microsoft.com/office/drawing/2014/main" id="{52D8704B-799A-99BE-8963-F59B5884E452}"/>
              </a:ext>
            </a:extLst>
          </p:cNvPr>
          <p:cNvPicPr>
            <a:picLocks noChangeAspect="1"/>
          </p:cNvPicPr>
          <p:nvPr/>
        </p:nvPicPr>
        <p:blipFill rotWithShape="1">
          <a:blip r:embed="rId5">
            <a:extLst>
              <a:ext uri="{28A0092B-C50C-407E-A947-70E740481C1C}">
                <a14:useLocalDpi xmlns:a14="http://schemas.microsoft.com/office/drawing/2010/main"/>
              </a:ext>
            </a:extLst>
          </a:blip>
          <a:srcRect b="-8019"/>
          <a:stretch/>
        </p:blipFill>
        <p:spPr>
          <a:xfrm>
            <a:off x="483493" y="1582144"/>
            <a:ext cx="3092450" cy="2462459"/>
          </a:xfrm>
          <a:prstGeom prst="rect">
            <a:avLst/>
          </a:prstGeom>
          <a:solidFill>
            <a:schemeClr val="bg1"/>
          </a:solidFill>
        </p:spPr>
      </p:pic>
      <p:pic>
        <p:nvPicPr>
          <p:cNvPr id="26" name="Image 25">
            <a:extLst>
              <a:ext uri="{FF2B5EF4-FFF2-40B4-BE49-F238E27FC236}">
                <a16:creationId xmlns:a16="http://schemas.microsoft.com/office/drawing/2014/main" id="{37FB8F62-C4FA-27A9-2BB8-D0BB6FD97908}"/>
              </a:ext>
            </a:extLst>
          </p:cNvPr>
          <p:cNvPicPr>
            <a:picLocks noChangeAspect="1"/>
          </p:cNvPicPr>
          <p:nvPr/>
        </p:nvPicPr>
        <p:blipFill>
          <a:blip r:embed="rId6"/>
          <a:stretch>
            <a:fillRect/>
          </a:stretch>
        </p:blipFill>
        <p:spPr>
          <a:xfrm>
            <a:off x="3575943" y="1547345"/>
            <a:ext cx="1854200" cy="1181100"/>
          </a:xfrm>
          <a:prstGeom prst="rect">
            <a:avLst/>
          </a:prstGeom>
        </p:spPr>
      </p:pic>
      <p:pic>
        <p:nvPicPr>
          <p:cNvPr id="21" name="Image 20">
            <a:extLst>
              <a:ext uri="{FF2B5EF4-FFF2-40B4-BE49-F238E27FC236}">
                <a16:creationId xmlns:a16="http://schemas.microsoft.com/office/drawing/2014/main" id="{E81C4D5F-8D50-C3FE-21DB-4D12349FC157}"/>
              </a:ext>
            </a:extLst>
          </p:cNvPr>
          <p:cNvPicPr>
            <a:picLocks noChangeAspect="1"/>
          </p:cNvPicPr>
          <p:nvPr/>
        </p:nvPicPr>
        <p:blipFill>
          <a:blip r:embed="rId7"/>
          <a:stretch>
            <a:fillRect/>
          </a:stretch>
        </p:blipFill>
        <p:spPr>
          <a:xfrm>
            <a:off x="6741383" y="204973"/>
            <a:ext cx="3807802" cy="3253467"/>
          </a:xfrm>
          <a:prstGeom prst="rect">
            <a:avLst/>
          </a:prstGeom>
        </p:spPr>
      </p:pic>
      <p:pic>
        <p:nvPicPr>
          <p:cNvPr id="28" name="Image 27">
            <a:extLst>
              <a:ext uri="{FF2B5EF4-FFF2-40B4-BE49-F238E27FC236}">
                <a16:creationId xmlns:a16="http://schemas.microsoft.com/office/drawing/2014/main" id="{0A1A5C80-1705-417E-BA3B-9231111DC94D}"/>
              </a:ext>
            </a:extLst>
          </p:cNvPr>
          <p:cNvPicPr>
            <a:picLocks noChangeAspect="1"/>
          </p:cNvPicPr>
          <p:nvPr/>
        </p:nvPicPr>
        <p:blipFill>
          <a:blip r:embed="rId4"/>
          <a:stretch>
            <a:fillRect/>
          </a:stretch>
        </p:blipFill>
        <p:spPr>
          <a:xfrm>
            <a:off x="645371" y="2707499"/>
            <a:ext cx="2082857" cy="1296000"/>
          </a:xfrm>
          <a:prstGeom prst="rect">
            <a:avLst/>
          </a:prstGeom>
        </p:spPr>
      </p:pic>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8</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2529321" y="6109440"/>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graphicFrame>
        <p:nvGraphicFramePr>
          <p:cNvPr id="17" name="Tableau 17">
            <a:extLst>
              <a:ext uri="{FF2B5EF4-FFF2-40B4-BE49-F238E27FC236}">
                <a16:creationId xmlns:a16="http://schemas.microsoft.com/office/drawing/2014/main" id="{837C0D9F-44AA-7F42-42F9-CF712F581257}"/>
              </a:ext>
            </a:extLst>
          </p:cNvPr>
          <p:cNvGraphicFramePr>
            <a:graphicFrameLocks noGrp="1"/>
          </p:cNvGraphicFramePr>
          <p:nvPr>
            <p:extLst>
              <p:ext uri="{D42A27DB-BD31-4B8C-83A1-F6EECF244321}">
                <p14:modId xmlns:p14="http://schemas.microsoft.com/office/powerpoint/2010/main" val="1359823096"/>
              </p:ext>
            </p:extLst>
          </p:nvPr>
        </p:nvGraphicFramePr>
        <p:xfrm>
          <a:off x="2627791" y="4417700"/>
          <a:ext cx="7380040" cy="1676400"/>
        </p:xfrm>
        <a:graphic>
          <a:graphicData uri="http://schemas.openxmlformats.org/drawingml/2006/table">
            <a:tbl>
              <a:tblPr firstRow="1" bandRow="1">
                <a:tableStyleId>{5940675A-B579-460E-94D1-54222C63F5DA}</a:tableStyleId>
              </a:tblPr>
              <a:tblGrid>
                <a:gridCol w="3203295">
                  <a:extLst>
                    <a:ext uri="{9D8B030D-6E8A-4147-A177-3AD203B41FA5}">
                      <a16:colId xmlns:a16="http://schemas.microsoft.com/office/drawing/2014/main" val="424535827"/>
                    </a:ext>
                  </a:extLst>
                </a:gridCol>
                <a:gridCol w="1585151">
                  <a:extLst>
                    <a:ext uri="{9D8B030D-6E8A-4147-A177-3AD203B41FA5}">
                      <a16:colId xmlns:a16="http://schemas.microsoft.com/office/drawing/2014/main" val="1812045248"/>
                    </a:ext>
                  </a:extLst>
                </a:gridCol>
                <a:gridCol w="1539860">
                  <a:extLst>
                    <a:ext uri="{9D8B030D-6E8A-4147-A177-3AD203B41FA5}">
                      <a16:colId xmlns:a16="http://schemas.microsoft.com/office/drawing/2014/main" val="720327848"/>
                    </a:ext>
                  </a:extLst>
                </a:gridCol>
                <a:gridCol w="1051734">
                  <a:extLst>
                    <a:ext uri="{9D8B030D-6E8A-4147-A177-3AD203B41FA5}">
                      <a16:colId xmlns:a16="http://schemas.microsoft.com/office/drawing/2014/main" val="329301269"/>
                    </a:ext>
                  </a:extLst>
                </a:gridCol>
              </a:tblGrid>
              <a:tr h="321880">
                <a:tc>
                  <a:txBody>
                    <a:bodyPr/>
                    <a:lstStyle/>
                    <a:p>
                      <a:r>
                        <a:rPr lang="en-US" sz="1600" dirty="0"/>
                        <a:t>@Pin=-40dBm, </a:t>
                      </a:r>
                      <a:r>
                        <a:rPr lang="en-US" sz="1600" dirty="0" err="1"/>
                        <a:t>Ipompe</a:t>
                      </a:r>
                      <a:r>
                        <a:rPr lang="en-US" sz="1600" dirty="0"/>
                        <a:t>=230mA</a:t>
                      </a:r>
                    </a:p>
                  </a:txBody>
                  <a:tcPr>
                    <a:solidFill>
                      <a:schemeClr val="bg1"/>
                    </a:solidFill>
                  </a:tcPr>
                </a:tc>
                <a:tc>
                  <a:txBody>
                    <a:bodyPr/>
                    <a:lstStyle/>
                    <a:p>
                      <a:r>
                        <a:rPr lang="en-US" sz="1600" dirty="0"/>
                        <a:t>Gain signal</a:t>
                      </a:r>
                    </a:p>
                  </a:txBody>
                  <a:tcPr>
                    <a:solidFill>
                      <a:schemeClr val="bg1"/>
                    </a:solidFill>
                  </a:tcPr>
                </a:tc>
                <a:tc>
                  <a:txBody>
                    <a:bodyPr/>
                    <a:lstStyle/>
                    <a:p>
                      <a:r>
                        <a:rPr lang="en-US" sz="1600" dirty="0" err="1"/>
                        <a:t>Psig</a:t>
                      </a:r>
                      <a:r>
                        <a:rPr lang="en-US" sz="1600" dirty="0"/>
                        <a:t>./</a:t>
                      </a:r>
                      <a:r>
                        <a:rPr lang="en-US" sz="1600" dirty="0" err="1"/>
                        <a:t>Ptot</a:t>
                      </a:r>
                      <a:r>
                        <a:rPr lang="en-US" sz="1600" dirty="0"/>
                        <a:t>.</a:t>
                      </a:r>
                    </a:p>
                  </a:txBody>
                  <a:tcPr>
                    <a:solidFill>
                      <a:schemeClr val="bg1"/>
                    </a:solidFill>
                  </a:tcPr>
                </a:tc>
                <a:tc>
                  <a:txBody>
                    <a:bodyPr/>
                    <a:lstStyle/>
                    <a:p>
                      <a:r>
                        <a:rPr lang="en-US" sz="1600" dirty="0"/>
                        <a:t>PER</a:t>
                      </a:r>
                    </a:p>
                  </a:txBody>
                  <a:tcPr>
                    <a:solidFill>
                      <a:schemeClr val="bg1"/>
                    </a:solidFill>
                  </a:tcPr>
                </a:tc>
                <a:extLst>
                  <a:ext uri="{0D108BD9-81ED-4DB2-BD59-A6C34878D82A}">
                    <a16:rowId xmlns:a16="http://schemas.microsoft.com/office/drawing/2014/main" val="9847738"/>
                  </a:ext>
                </a:extLst>
              </a:tr>
              <a:tr h="321880">
                <a:tc>
                  <a:txBody>
                    <a:bodyPr/>
                    <a:lstStyle/>
                    <a:p>
                      <a:r>
                        <a:rPr lang="en-US" sz="1600" dirty="0"/>
                        <a:t>Mid-stage isolator</a:t>
                      </a:r>
                    </a:p>
                  </a:txBody>
                  <a:tcPr>
                    <a:solidFill>
                      <a:schemeClr val="bg1"/>
                    </a:solidFill>
                  </a:tcPr>
                </a:tc>
                <a:tc>
                  <a:txBody>
                    <a:bodyPr/>
                    <a:lstStyle/>
                    <a:p>
                      <a:pPr algn="ctr"/>
                      <a:r>
                        <a:rPr lang="en-US" sz="1600" dirty="0"/>
                        <a:t>33.9dB</a:t>
                      </a:r>
                    </a:p>
                  </a:txBody>
                  <a:tcPr>
                    <a:solidFill>
                      <a:schemeClr val="bg1"/>
                    </a:solidFill>
                  </a:tcPr>
                </a:tc>
                <a:tc>
                  <a:txBody>
                    <a:bodyPr/>
                    <a:lstStyle/>
                    <a:p>
                      <a:pPr algn="ctr"/>
                      <a:r>
                        <a:rPr lang="en-US" sz="1600" dirty="0"/>
                        <a:t>~1.5%</a:t>
                      </a:r>
                    </a:p>
                  </a:txBody>
                  <a:tcPr>
                    <a:solidFill>
                      <a:schemeClr val="bg1"/>
                    </a:solidFill>
                  </a:tcPr>
                </a:tc>
                <a:tc>
                  <a:txBody>
                    <a:bodyPr/>
                    <a:lstStyle/>
                    <a:p>
                      <a:pPr algn="ctr"/>
                      <a:r>
                        <a:rPr lang="en-US" sz="1600" dirty="0"/>
                        <a:t>&gt;27dB</a:t>
                      </a:r>
                    </a:p>
                  </a:txBody>
                  <a:tcPr>
                    <a:solidFill>
                      <a:schemeClr val="bg1"/>
                    </a:solidFill>
                  </a:tcPr>
                </a:tc>
                <a:extLst>
                  <a:ext uri="{0D108BD9-81ED-4DB2-BD59-A6C34878D82A}">
                    <a16:rowId xmlns:a16="http://schemas.microsoft.com/office/drawing/2014/main" val="3634136921"/>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Mid-stage filter</a:t>
                      </a:r>
                    </a:p>
                  </a:txBody>
                  <a:tcPr>
                    <a:solidFill>
                      <a:schemeClr val="bg1"/>
                    </a:solidFill>
                  </a:tcPr>
                </a:tc>
                <a:tc>
                  <a:txBody>
                    <a:bodyPr/>
                    <a:lstStyle/>
                    <a:p>
                      <a:pPr algn="ctr"/>
                      <a:r>
                        <a:rPr lang="en-US" sz="1600" dirty="0">
                          <a:solidFill>
                            <a:schemeClr val="bg1"/>
                          </a:solidFill>
                        </a:rPr>
                        <a:t>37.6dB</a:t>
                      </a:r>
                    </a:p>
                  </a:txBody>
                  <a:tcPr>
                    <a:solidFill>
                      <a:schemeClr val="bg1"/>
                    </a:solidFill>
                  </a:tcPr>
                </a:tc>
                <a:tc>
                  <a:txBody>
                    <a:bodyPr/>
                    <a:lstStyle/>
                    <a:p>
                      <a:pPr algn="ctr"/>
                      <a:r>
                        <a:rPr lang="en-US" sz="1600" dirty="0">
                          <a:solidFill>
                            <a:schemeClr val="bg1"/>
                          </a:solidFill>
                        </a:rPr>
                        <a:t>~16%</a:t>
                      </a:r>
                    </a:p>
                  </a:txBody>
                  <a:tcPr>
                    <a:solidFill>
                      <a:schemeClr val="bg1"/>
                    </a:solidFill>
                  </a:tcPr>
                </a:tc>
                <a:tc>
                  <a:txBody>
                    <a:bodyPr/>
                    <a:lstStyle/>
                    <a:p>
                      <a:pPr algn="ctr"/>
                      <a:r>
                        <a:rPr lang="en-US" sz="1600" dirty="0">
                          <a:solidFill>
                            <a:schemeClr val="bg1"/>
                          </a:solidFill>
                        </a:rPr>
                        <a:t>&gt;27dB</a:t>
                      </a:r>
                    </a:p>
                  </a:txBody>
                  <a:tcPr>
                    <a:solidFill>
                      <a:schemeClr val="bg1"/>
                    </a:solidFill>
                  </a:tcPr>
                </a:tc>
                <a:extLst>
                  <a:ext uri="{0D108BD9-81ED-4DB2-BD59-A6C34878D82A}">
                    <a16:rowId xmlns:a16="http://schemas.microsoft.com/office/drawing/2014/main" val="1735918143"/>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Mid-stage isolator + Output filter</a:t>
                      </a:r>
                    </a:p>
                  </a:txBody>
                  <a:tcPr>
                    <a:solidFill>
                      <a:schemeClr val="bg1"/>
                    </a:solidFill>
                  </a:tcPr>
                </a:tc>
                <a:tc>
                  <a:txBody>
                    <a:bodyPr/>
                    <a:lstStyle/>
                    <a:p>
                      <a:pPr algn="ctr"/>
                      <a:r>
                        <a:rPr lang="en-US" sz="1600" dirty="0">
                          <a:solidFill>
                            <a:schemeClr val="bg1"/>
                          </a:solidFill>
                        </a:rPr>
                        <a:t>31.9dB</a:t>
                      </a:r>
                    </a:p>
                  </a:txBody>
                  <a:tcPr>
                    <a:solidFill>
                      <a:schemeClr val="bg1"/>
                    </a:solidFill>
                  </a:tcPr>
                </a:tc>
                <a:tc>
                  <a:txBody>
                    <a:bodyPr/>
                    <a:lstStyle/>
                    <a:p>
                      <a:pPr algn="ctr"/>
                      <a:r>
                        <a:rPr lang="en-US" sz="1600" dirty="0">
                          <a:solidFill>
                            <a:schemeClr val="bg1"/>
                          </a:solidFill>
                        </a:rPr>
                        <a:t>~85%</a:t>
                      </a:r>
                    </a:p>
                  </a:txBody>
                  <a:tcPr>
                    <a:solidFill>
                      <a:schemeClr val="bg1"/>
                    </a:solidFill>
                  </a:tcPr>
                </a:tc>
                <a:tc>
                  <a:txBody>
                    <a:bodyPr/>
                    <a:lstStyle/>
                    <a:p>
                      <a:pPr algn="ctr"/>
                      <a:r>
                        <a:rPr lang="en-US" sz="1600" dirty="0">
                          <a:solidFill>
                            <a:schemeClr val="bg1"/>
                          </a:solidFill>
                        </a:rPr>
                        <a:t>&gt;23dB</a:t>
                      </a:r>
                    </a:p>
                  </a:txBody>
                  <a:tcPr>
                    <a:solidFill>
                      <a:schemeClr val="bg1"/>
                    </a:solidFill>
                  </a:tcPr>
                </a:tc>
                <a:extLst>
                  <a:ext uri="{0D108BD9-81ED-4DB2-BD59-A6C34878D82A}">
                    <a16:rowId xmlns:a16="http://schemas.microsoft.com/office/drawing/2014/main" val="344282701"/>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Mid-stage filter + Output filter</a:t>
                      </a:r>
                    </a:p>
                  </a:txBody>
                  <a:tcPr>
                    <a:solidFill>
                      <a:schemeClr val="bg1"/>
                    </a:solidFill>
                  </a:tcPr>
                </a:tc>
                <a:tc>
                  <a:txBody>
                    <a:bodyPr/>
                    <a:lstStyle/>
                    <a:p>
                      <a:pPr algn="ctr"/>
                      <a:r>
                        <a:rPr lang="en-US" sz="1600" dirty="0">
                          <a:solidFill>
                            <a:schemeClr val="bg1"/>
                          </a:solidFill>
                        </a:rPr>
                        <a:t>35.6dB</a:t>
                      </a:r>
                    </a:p>
                  </a:txBody>
                  <a:tcPr>
                    <a:solidFill>
                      <a:schemeClr val="bg1"/>
                    </a:solidFill>
                  </a:tcPr>
                </a:tc>
                <a:tc>
                  <a:txBody>
                    <a:bodyPr/>
                    <a:lstStyle/>
                    <a:p>
                      <a:pPr algn="ctr"/>
                      <a:r>
                        <a:rPr lang="en-US" sz="1600" dirty="0">
                          <a:solidFill>
                            <a:schemeClr val="bg1"/>
                          </a:solidFill>
                        </a:rPr>
                        <a:t>~99%</a:t>
                      </a:r>
                    </a:p>
                  </a:txBody>
                  <a:tcPr>
                    <a:solidFill>
                      <a:schemeClr val="bg1"/>
                    </a:solidFill>
                  </a:tcPr>
                </a:tc>
                <a:tc>
                  <a:txBody>
                    <a:bodyPr/>
                    <a:lstStyle/>
                    <a:p>
                      <a:pPr algn="ctr"/>
                      <a:r>
                        <a:rPr lang="en-US" sz="1600" dirty="0">
                          <a:solidFill>
                            <a:schemeClr val="bg1"/>
                          </a:solidFill>
                        </a:rPr>
                        <a:t>&gt;23dB</a:t>
                      </a:r>
                    </a:p>
                  </a:txBody>
                  <a:tcPr>
                    <a:solidFill>
                      <a:schemeClr val="bg1"/>
                    </a:solidFill>
                  </a:tcPr>
                </a:tc>
                <a:extLst>
                  <a:ext uri="{0D108BD9-81ED-4DB2-BD59-A6C34878D82A}">
                    <a16:rowId xmlns:a16="http://schemas.microsoft.com/office/drawing/2014/main" val="1955530699"/>
                  </a:ext>
                </a:extLst>
              </a:tr>
            </a:tbl>
          </a:graphicData>
        </a:graphic>
      </p:graphicFrame>
      <p:graphicFrame>
        <p:nvGraphicFramePr>
          <p:cNvPr id="18" name="Tableau 17">
            <a:extLst>
              <a:ext uri="{FF2B5EF4-FFF2-40B4-BE49-F238E27FC236}">
                <a16:creationId xmlns:a16="http://schemas.microsoft.com/office/drawing/2014/main" id="{E4EBC887-72EC-F8AC-363D-22D11FC30E05}"/>
              </a:ext>
            </a:extLst>
          </p:cNvPr>
          <p:cNvGraphicFramePr>
            <a:graphicFrameLocks noGrp="1"/>
          </p:cNvGraphicFramePr>
          <p:nvPr>
            <p:extLst>
              <p:ext uri="{D42A27DB-BD31-4B8C-83A1-F6EECF244321}">
                <p14:modId xmlns:p14="http://schemas.microsoft.com/office/powerpoint/2010/main" val="375895147"/>
              </p:ext>
            </p:extLst>
          </p:nvPr>
        </p:nvGraphicFramePr>
        <p:xfrm>
          <a:off x="2627791" y="4417700"/>
          <a:ext cx="7380040" cy="1676400"/>
        </p:xfrm>
        <a:graphic>
          <a:graphicData uri="http://schemas.openxmlformats.org/drawingml/2006/table">
            <a:tbl>
              <a:tblPr firstRow="1" bandRow="1">
                <a:tableStyleId>{5940675A-B579-460E-94D1-54222C63F5DA}</a:tableStyleId>
              </a:tblPr>
              <a:tblGrid>
                <a:gridCol w="3203295">
                  <a:extLst>
                    <a:ext uri="{9D8B030D-6E8A-4147-A177-3AD203B41FA5}">
                      <a16:colId xmlns:a16="http://schemas.microsoft.com/office/drawing/2014/main" val="424535827"/>
                    </a:ext>
                  </a:extLst>
                </a:gridCol>
                <a:gridCol w="1585151">
                  <a:extLst>
                    <a:ext uri="{9D8B030D-6E8A-4147-A177-3AD203B41FA5}">
                      <a16:colId xmlns:a16="http://schemas.microsoft.com/office/drawing/2014/main" val="1812045248"/>
                    </a:ext>
                  </a:extLst>
                </a:gridCol>
                <a:gridCol w="1539860">
                  <a:extLst>
                    <a:ext uri="{9D8B030D-6E8A-4147-A177-3AD203B41FA5}">
                      <a16:colId xmlns:a16="http://schemas.microsoft.com/office/drawing/2014/main" val="720327848"/>
                    </a:ext>
                  </a:extLst>
                </a:gridCol>
                <a:gridCol w="1051734">
                  <a:extLst>
                    <a:ext uri="{9D8B030D-6E8A-4147-A177-3AD203B41FA5}">
                      <a16:colId xmlns:a16="http://schemas.microsoft.com/office/drawing/2014/main" val="329301269"/>
                    </a:ext>
                  </a:extLst>
                </a:gridCol>
              </a:tblGrid>
              <a:tr h="321880">
                <a:tc>
                  <a:txBody>
                    <a:bodyPr/>
                    <a:lstStyle/>
                    <a:p>
                      <a:r>
                        <a:rPr lang="en-US" sz="1600" dirty="0"/>
                        <a:t>@Pin=-40dBm, </a:t>
                      </a:r>
                      <a:r>
                        <a:rPr lang="en-US" sz="1600" dirty="0" err="1"/>
                        <a:t>Ipompe</a:t>
                      </a:r>
                      <a:r>
                        <a:rPr lang="en-US" sz="1600" dirty="0"/>
                        <a:t>=230mA</a:t>
                      </a:r>
                    </a:p>
                  </a:txBody>
                  <a:tcPr>
                    <a:solidFill>
                      <a:schemeClr val="bg1"/>
                    </a:solidFill>
                  </a:tcPr>
                </a:tc>
                <a:tc>
                  <a:txBody>
                    <a:bodyPr/>
                    <a:lstStyle/>
                    <a:p>
                      <a:r>
                        <a:rPr lang="en-US" sz="1600" dirty="0"/>
                        <a:t>Gain signal</a:t>
                      </a:r>
                    </a:p>
                  </a:txBody>
                  <a:tcPr>
                    <a:solidFill>
                      <a:schemeClr val="bg1"/>
                    </a:solidFill>
                  </a:tcPr>
                </a:tc>
                <a:tc>
                  <a:txBody>
                    <a:bodyPr/>
                    <a:lstStyle/>
                    <a:p>
                      <a:r>
                        <a:rPr lang="en-US" sz="1600" dirty="0" err="1"/>
                        <a:t>Psig</a:t>
                      </a:r>
                      <a:r>
                        <a:rPr lang="en-US" sz="1600" dirty="0"/>
                        <a:t>./</a:t>
                      </a:r>
                      <a:r>
                        <a:rPr lang="en-US" sz="1600" dirty="0" err="1"/>
                        <a:t>Ptot</a:t>
                      </a:r>
                      <a:r>
                        <a:rPr lang="en-US" sz="1600" dirty="0"/>
                        <a:t>.</a:t>
                      </a:r>
                    </a:p>
                  </a:txBody>
                  <a:tcPr>
                    <a:solidFill>
                      <a:schemeClr val="bg1"/>
                    </a:solidFill>
                  </a:tcPr>
                </a:tc>
                <a:tc>
                  <a:txBody>
                    <a:bodyPr/>
                    <a:lstStyle/>
                    <a:p>
                      <a:r>
                        <a:rPr lang="en-US" sz="1600" dirty="0"/>
                        <a:t>PER</a:t>
                      </a:r>
                    </a:p>
                  </a:txBody>
                  <a:tcPr>
                    <a:solidFill>
                      <a:schemeClr val="bg1"/>
                    </a:solidFill>
                  </a:tcPr>
                </a:tc>
                <a:extLst>
                  <a:ext uri="{0D108BD9-81ED-4DB2-BD59-A6C34878D82A}">
                    <a16:rowId xmlns:a16="http://schemas.microsoft.com/office/drawing/2014/main" val="9847738"/>
                  </a:ext>
                </a:extLst>
              </a:tr>
              <a:tr h="321880">
                <a:tc>
                  <a:txBody>
                    <a:bodyPr/>
                    <a:lstStyle/>
                    <a:p>
                      <a:r>
                        <a:rPr lang="en-US" sz="1600" dirty="0">
                          <a:solidFill>
                            <a:schemeClr val="bg1">
                              <a:lumMod val="75000"/>
                            </a:schemeClr>
                          </a:solidFill>
                        </a:rPr>
                        <a:t>Mid-stage isolator</a:t>
                      </a:r>
                    </a:p>
                  </a:txBody>
                  <a:tcPr>
                    <a:solidFill>
                      <a:schemeClr val="bg1"/>
                    </a:solidFill>
                  </a:tcPr>
                </a:tc>
                <a:tc>
                  <a:txBody>
                    <a:bodyPr/>
                    <a:lstStyle/>
                    <a:p>
                      <a:pPr algn="ctr"/>
                      <a:r>
                        <a:rPr lang="en-US" sz="1600" dirty="0">
                          <a:solidFill>
                            <a:schemeClr val="bg1">
                              <a:lumMod val="75000"/>
                            </a:schemeClr>
                          </a:solidFill>
                        </a:rPr>
                        <a:t>33.9dB</a:t>
                      </a:r>
                    </a:p>
                  </a:txBody>
                  <a:tcPr>
                    <a:solidFill>
                      <a:schemeClr val="bg1"/>
                    </a:solidFill>
                  </a:tcPr>
                </a:tc>
                <a:tc>
                  <a:txBody>
                    <a:bodyPr/>
                    <a:lstStyle/>
                    <a:p>
                      <a:pPr algn="ctr"/>
                      <a:r>
                        <a:rPr lang="en-US" sz="1600" dirty="0">
                          <a:solidFill>
                            <a:schemeClr val="bg1">
                              <a:lumMod val="75000"/>
                            </a:schemeClr>
                          </a:solidFill>
                        </a:rPr>
                        <a:t>~1.5%</a:t>
                      </a:r>
                    </a:p>
                  </a:txBody>
                  <a:tcPr>
                    <a:solidFill>
                      <a:schemeClr val="bg1"/>
                    </a:solidFill>
                  </a:tcPr>
                </a:tc>
                <a:tc>
                  <a:txBody>
                    <a:bodyPr/>
                    <a:lstStyle/>
                    <a:p>
                      <a:pPr algn="ctr"/>
                      <a:r>
                        <a:rPr lang="en-US" sz="1600" dirty="0">
                          <a:solidFill>
                            <a:schemeClr val="bg1">
                              <a:lumMod val="75000"/>
                            </a:schemeClr>
                          </a:solidFill>
                        </a:rPr>
                        <a:t>&gt;27dB</a:t>
                      </a:r>
                    </a:p>
                  </a:txBody>
                  <a:tcPr>
                    <a:solidFill>
                      <a:schemeClr val="bg1"/>
                    </a:solidFill>
                  </a:tcPr>
                </a:tc>
                <a:extLst>
                  <a:ext uri="{0D108BD9-81ED-4DB2-BD59-A6C34878D82A}">
                    <a16:rowId xmlns:a16="http://schemas.microsoft.com/office/drawing/2014/main" val="3634136921"/>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Mid-stage filter</a:t>
                      </a:r>
                    </a:p>
                  </a:txBody>
                  <a:tcPr>
                    <a:solidFill>
                      <a:schemeClr val="bg1"/>
                    </a:solidFill>
                  </a:tcPr>
                </a:tc>
                <a:tc>
                  <a:txBody>
                    <a:bodyPr/>
                    <a:lstStyle/>
                    <a:p>
                      <a:pPr algn="ctr"/>
                      <a:r>
                        <a:rPr lang="en-US" sz="1600" dirty="0"/>
                        <a:t>37.6dB</a:t>
                      </a:r>
                    </a:p>
                  </a:txBody>
                  <a:tcPr>
                    <a:solidFill>
                      <a:schemeClr val="bg1"/>
                    </a:solidFill>
                  </a:tcPr>
                </a:tc>
                <a:tc>
                  <a:txBody>
                    <a:bodyPr/>
                    <a:lstStyle/>
                    <a:p>
                      <a:pPr algn="ctr"/>
                      <a:r>
                        <a:rPr lang="en-US" sz="1600" dirty="0"/>
                        <a:t>~16%</a:t>
                      </a:r>
                    </a:p>
                  </a:txBody>
                  <a:tcPr>
                    <a:solidFill>
                      <a:schemeClr val="bg1"/>
                    </a:solidFill>
                  </a:tcPr>
                </a:tc>
                <a:tc>
                  <a:txBody>
                    <a:bodyPr/>
                    <a:lstStyle/>
                    <a:p>
                      <a:pPr algn="ctr"/>
                      <a:r>
                        <a:rPr lang="en-US" sz="1600" dirty="0"/>
                        <a:t>&gt;27dB</a:t>
                      </a:r>
                    </a:p>
                  </a:txBody>
                  <a:tcPr>
                    <a:solidFill>
                      <a:schemeClr val="bg1"/>
                    </a:solidFill>
                  </a:tcPr>
                </a:tc>
                <a:extLst>
                  <a:ext uri="{0D108BD9-81ED-4DB2-BD59-A6C34878D82A}">
                    <a16:rowId xmlns:a16="http://schemas.microsoft.com/office/drawing/2014/main" val="1735918143"/>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Mid-stage isolator + Output filter</a:t>
                      </a:r>
                    </a:p>
                  </a:txBody>
                  <a:tcPr>
                    <a:solidFill>
                      <a:schemeClr val="bg1"/>
                    </a:solidFill>
                  </a:tcPr>
                </a:tc>
                <a:tc>
                  <a:txBody>
                    <a:bodyPr/>
                    <a:lstStyle/>
                    <a:p>
                      <a:pPr algn="ctr"/>
                      <a:r>
                        <a:rPr lang="en-US" sz="1600" dirty="0">
                          <a:solidFill>
                            <a:schemeClr val="bg1"/>
                          </a:solidFill>
                        </a:rPr>
                        <a:t>31.9dB</a:t>
                      </a:r>
                    </a:p>
                  </a:txBody>
                  <a:tcPr>
                    <a:solidFill>
                      <a:schemeClr val="bg1"/>
                    </a:solidFill>
                  </a:tcPr>
                </a:tc>
                <a:tc>
                  <a:txBody>
                    <a:bodyPr/>
                    <a:lstStyle/>
                    <a:p>
                      <a:pPr algn="ctr"/>
                      <a:r>
                        <a:rPr lang="en-US" sz="1600" dirty="0">
                          <a:solidFill>
                            <a:schemeClr val="bg1"/>
                          </a:solidFill>
                        </a:rPr>
                        <a:t>~85%</a:t>
                      </a:r>
                    </a:p>
                  </a:txBody>
                  <a:tcPr>
                    <a:solidFill>
                      <a:schemeClr val="bg1"/>
                    </a:solidFill>
                  </a:tcPr>
                </a:tc>
                <a:tc>
                  <a:txBody>
                    <a:bodyPr/>
                    <a:lstStyle/>
                    <a:p>
                      <a:pPr algn="ctr"/>
                      <a:r>
                        <a:rPr lang="en-US" sz="1600" dirty="0">
                          <a:solidFill>
                            <a:schemeClr val="bg1"/>
                          </a:solidFill>
                        </a:rPr>
                        <a:t>&gt;23dB</a:t>
                      </a:r>
                    </a:p>
                  </a:txBody>
                  <a:tcPr>
                    <a:solidFill>
                      <a:schemeClr val="bg1"/>
                    </a:solidFill>
                  </a:tcPr>
                </a:tc>
                <a:extLst>
                  <a:ext uri="{0D108BD9-81ED-4DB2-BD59-A6C34878D82A}">
                    <a16:rowId xmlns:a16="http://schemas.microsoft.com/office/drawing/2014/main" val="344282701"/>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Mid-stage filter + Output filter</a:t>
                      </a:r>
                    </a:p>
                  </a:txBody>
                  <a:tcPr>
                    <a:solidFill>
                      <a:schemeClr val="bg1"/>
                    </a:solidFill>
                  </a:tcPr>
                </a:tc>
                <a:tc>
                  <a:txBody>
                    <a:bodyPr/>
                    <a:lstStyle/>
                    <a:p>
                      <a:pPr algn="ctr"/>
                      <a:r>
                        <a:rPr lang="en-US" sz="1600" dirty="0">
                          <a:solidFill>
                            <a:schemeClr val="bg1"/>
                          </a:solidFill>
                        </a:rPr>
                        <a:t>35.6dB</a:t>
                      </a:r>
                    </a:p>
                  </a:txBody>
                  <a:tcPr>
                    <a:solidFill>
                      <a:schemeClr val="bg1"/>
                    </a:solidFill>
                  </a:tcPr>
                </a:tc>
                <a:tc>
                  <a:txBody>
                    <a:bodyPr/>
                    <a:lstStyle/>
                    <a:p>
                      <a:pPr algn="ctr"/>
                      <a:r>
                        <a:rPr lang="en-US" sz="1600" dirty="0">
                          <a:solidFill>
                            <a:schemeClr val="bg1"/>
                          </a:solidFill>
                        </a:rPr>
                        <a:t>~99%</a:t>
                      </a:r>
                    </a:p>
                  </a:txBody>
                  <a:tcPr>
                    <a:solidFill>
                      <a:schemeClr val="bg1"/>
                    </a:solidFill>
                  </a:tcPr>
                </a:tc>
                <a:tc>
                  <a:txBody>
                    <a:bodyPr/>
                    <a:lstStyle/>
                    <a:p>
                      <a:pPr algn="ctr"/>
                      <a:r>
                        <a:rPr lang="en-US" sz="1600" dirty="0">
                          <a:solidFill>
                            <a:schemeClr val="bg1"/>
                          </a:solidFill>
                        </a:rPr>
                        <a:t>&gt;23dB</a:t>
                      </a:r>
                    </a:p>
                  </a:txBody>
                  <a:tcPr>
                    <a:solidFill>
                      <a:schemeClr val="bg1"/>
                    </a:solidFill>
                  </a:tcPr>
                </a:tc>
                <a:extLst>
                  <a:ext uri="{0D108BD9-81ED-4DB2-BD59-A6C34878D82A}">
                    <a16:rowId xmlns:a16="http://schemas.microsoft.com/office/drawing/2014/main" val="1955530699"/>
                  </a:ext>
                </a:extLst>
              </a:tr>
            </a:tbl>
          </a:graphicData>
        </a:graphic>
      </p:graphicFrame>
      <p:graphicFrame>
        <p:nvGraphicFramePr>
          <p:cNvPr id="19" name="Tableau 18">
            <a:extLst>
              <a:ext uri="{FF2B5EF4-FFF2-40B4-BE49-F238E27FC236}">
                <a16:creationId xmlns:a16="http://schemas.microsoft.com/office/drawing/2014/main" id="{BCB32A03-87FD-7AF2-800F-1CF6F692F476}"/>
              </a:ext>
            </a:extLst>
          </p:cNvPr>
          <p:cNvGraphicFramePr>
            <a:graphicFrameLocks noGrp="1"/>
          </p:cNvGraphicFramePr>
          <p:nvPr>
            <p:extLst>
              <p:ext uri="{D42A27DB-BD31-4B8C-83A1-F6EECF244321}">
                <p14:modId xmlns:p14="http://schemas.microsoft.com/office/powerpoint/2010/main" val="1858703248"/>
              </p:ext>
            </p:extLst>
          </p:nvPr>
        </p:nvGraphicFramePr>
        <p:xfrm>
          <a:off x="2627791" y="4417700"/>
          <a:ext cx="7380040" cy="1676400"/>
        </p:xfrm>
        <a:graphic>
          <a:graphicData uri="http://schemas.openxmlformats.org/drawingml/2006/table">
            <a:tbl>
              <a:tblPr firstRow="1" bandRow="1">
                <a:tableStyleId>{5940675A-B579-460E-94D1-54222C63F5DA}</a:tableStyleId>
              </a:tblPr>
              <a:tblGrid>
                <a:gridCol w="3203295">
                  <a:extLst>
                    <a:ext uri="{9D8B030D-6E8A-4147-A177-3AD203B41FA5}">
                      <a16:colId xmlns:a16="http://schemas.microsoft.com/office/drawing/2014/main" val="424535827"/>
                    </a:ext>
                  </a:extLst>
                </a:gridCol>
                <a:gridCol w="1585151">
                  <a:extLst>
                    <a:ext uri="{9D8B030D-6E8A-4147-A177-3AD203B41FA5}">
                      <a16:colId xmlns:a16="http://schemas.microsoft.com/office/drawing/2014/main" val="1812045248"/>
                    </a:ext>
                  </a:extLst>
                </a:gridCol>
                <a:gridCol w="1539860">
                  <a:extLst>
                    <a:ext uri="{9D8B030D-6E8A-4147-A177-3AD203B41FA5}">
                      <a16:colId xmlns:a16="http://schemas.microsoft.com/office/drawing/2014/main" val="720327848"/>
                    </a:ext>
                  </a:extLst>
                </a:gridCol>
                <a:gridCol w="1051734">
                  <a:extLst>
                    <a:ext uri="{9D8B030D-6E8A-4147-A177-3AD203B41FA5}">
                      <a16:colId xmlns:a16="http://schemas.microsoft.com/office/drawing/2014/main" val="329301269"/>
                    </a:ext>
                  </a:extLst>
                </a:gridCol>
              </a:tblGrid>
              <a:tr h="321880">
                <a:tc>
                  <a:txBody>
                    <a:bodyPr/>
                    <a:lstStyle/>
                    <a:p>
                      <a:r>
                        <a:rPr lang="en-US" sz="1600" dirty="0"/>
                        <a:t>@Pin=-40dBm, </a:t>
                      </a:r>
                      <a:r>
                        <a:rPr lang="en-US" sz="1600" dirty="0" err="1"/>
                        <a:t>Ipompe</a:t>
                      </a:r>
                      <a:r>
                        <a:rPr lang="en-US" sz="1600" dirty="0"/>
                        <a:t>=230mA</a:t>
                      </a:r>
                    </a:p>
                  </a:txBody>
                  <a:tcPr>
                    <a:solidFill>
                      <a:schemeClr val="bg1"/>
                    </a:solidFill>
                  </a:tcPr>
                </a:tc>
                <a:tc>
                  <a:txBody>
                    <a:bodyPr/>
                    <a:lstStyle/>
                    <a:p>
                      <a:r>
                        <a:rPr lang="en-US" sz="1600" dirty="0"/>
                        <a:t>Gain signal</a:t>
                      </a:r>
                    </a:p>
                  </a:txBody>
                  <a:tcPr>
                    <a:solidFill>
                      <a:schemeClr val="bg1"/>
                    </a:solidFill>
                  </a:tcPr>
                </a:tc>
                <a:tc>
                  <a:txBody>
                    <a:bodyPr/>
                    <a:lstStyle/>
                    <a:p>
                      <a:r>
                        <a:rPr lang="en-US" sz="1600" dirty="0" err="1"/>
                        <a:t>Psig</a:t>
                      </a:r>
                      <a:r>
                        <a:rPr lang="en-US" sz="1600" dirty="0"/>
                        <a:t>./</a:t>
                      </a:r>
                      <a:r>
                        <a:rPr lang="en-US" sz="1600" dirty="0" err="1"/>
                        <a:t>Ptot</a:t>
                      </a:r>
                      <a:r>
                        <a:rPr lang="en-US" sz="1600" dirty="0"/>
                        <a:t>.</a:t>
                      </a:r>
                    </a:p>
                  </a:txBody>
                  <a:tcPr>
                    <a:solidFill>
                      <a:schemeClr val="bg1"/>
                    </a:solidFill>
                  </a:tcPr>
                </a:tc>
                <a:tc>
                  <a:txBody>
                    <a:bodyPr/>
                    <a:lstStyle/>
                    <a:p>
                      <a:r>
                        <a:rPr lang="en-US" sz="1600" dirty="0"/>
                        <a:t>PER</a:t>
                      </a:r>
                    </a:p>
                  </a:txBody>
                  <a:tcPr>
                    <a:solidFill>
                      <a:schemeClr val="bg1"/>
                    </a:solidFill>
                  </a:tcPr>
                </a:tc>
                <a:extLst>
                  <a:ext uri="{0D108BD9-81ED-4DB2-BD59-A6C34878D82A}">
                    <a16:rowId xmlns:a16="http://schemas.microsoft.com/office/drawing/2014/main" val="9847738"/>
                  </a:ext>
                </a:extLst>
              </a:tr>
              <a:tr h="321880">
                <a:tc>
                  <a:txBody>
                    <a:bodyPr/>
                    <a:lstStyle/>
                    <a:p>
                      <a:r>
                        <a:rPr lang="en-US" sz="1600" dirty="0">
                          <a:solidFill>
                            <a:schemeClr val="bg1">
                              <a:lumMod val="75000"/>
                            </a:schemeClr>
                          </a:solidFill>
                        </a:rPr>
                        <a:t>Mid-stage isolator</a:t>
                      </a:r>
                    </a:p>
                  </a:txBody>
                  <a:tcPr>
                    <a:solidFill>
                      <a:schemeClr val="bg1"/>
                    </a:solidFill>
                  </a:tcPr>
                </a:tc>
                <a:tc>
                  <a:txBody>
                    <a:bodyPr/>
                    <a:lstStyle/>
                    <a:p>
                      <a:pPr algn="ctr"/>
                      <a:r>
                        <a:rPr lang="en-US" sz="1600" dirty="0">
                          <a:solidFill>
                            <a:schemeClr val="bg1">
                              <a:lumMod val="75000"/>
                            </a:schemeClr>
                          </a:solidFill>
                        </a:rPr>
                        <a:t>33.9dB</a:t>
                      </a:r>
                    </a:p>
                  </a:txBody>
                  <a:tcPr>
                    <a:solidFill>
                      <a:schemeClr val="bg1"/>
                    </a:solidFill>
                  </a:tcPr>
                </a:tc>
                <a:tc>
                  <a:txBody>
                    <a:bodyPr/>
                    <a:lstStyle/>
                    <a:p>
                      <a:pPr algn="ctr"/>
                      <a:r>
                        <a:rPr lang="en-US" sz="1600" dirty="0">
                          <a:solidFill>
                            <a:schemeClr val="bg1">
                              <a:lumMod val="75000"/>
                            </a:schemeClr>
                          </a:solidFill>
                        </a:rPr>
                        <a:t>~1.5%</a:t>
                      </a:r>
                    </a:p>
                  </a:txBody>
                  <a:tcPr>
                    <a:solidFill>
                      <a:schemeClr val="bg1"/>
                    </a:solidFill>
                  </a:tcPr>
                </a:tc>
                <a:tc>
                  <a:txBody>
                    <a:bodyPr/>
                    <a:lstStyle/>
                    <a:p>
                      <a:pPr algn="ctr"/>
                      <a:r>
                        <a:rPr lang="en-US" sz="1600" dirty="0">
                          <a:solidFill>
                            <a:schemeClr val="bg1">
                              <a:lumMod val="75000"/>
                            </a:schemeClr>
                          </a:solidFill>
                        </a:rPr>
                        <a:t>&gt;27dB</a:t>
                      </a:r>
                    </a:p>
                  </a:txBody>
                  <a:tcPr>
                    <a:solidFill>
                      <a:schemeClr val="bg1"/>
                    </a:solidFill>
                  </a:tcPr>
                </a:tc>
                <a:extLst>
                  <a:ext uri="{0D108BD9-81ED-4DB2-BD59-A6C34878D82A}">
                    <a16:rowId xmlns:a16="http://schemas.microsoft.com/office/drawing/2014/main" val="3634136921"/>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lumMod val="75000"/>
                            </a:schemeClr>
                          </a:solidFill>
                        </a:rPr>
                        <a:t>Mid-stage filter</a:t>
                      </a:r>
                    </a:p>
                  </a:txBody>
                  <a:tcPr>
                    <a:solidFill>
                      <a:schemeClr val="bg1"/>
                    </a:solidFill>
                  </a:tcPr>
                </a:tc>
                <a:tc>
                  <a:txBody>
                    <a:bodyPr/>
                    <a:lstStyle/>
                    <a:p>
                      <a:pPr algn="ctr"/>
                      <a:r>
                        <a:rPr lang="en-US" sz="1600" dirty="0">
                          <a:solidFill>
                            <a:schemeClr val="bg1">
                              <a:lumMod val="75000"/>
                            </a:schemeClr>
                          </a:solidFill>
                        </a:rPr>
                        <a:t>37.6dB</a:t>
                      </a:r>
                    </a:p>
                  </a:txBody>
                  <a:tcPr>
                    <a:solidFill>
                      <a:schemeClr val="bg1"/>
                    </a:solidFill>
                  </a:tcPr>
                </a:tc>
                <a:tc>
                  <a:txBody>
                    <a:bodyPr/>
                    <a:lstStyle/>
                    <a:p>
                      <a:pPr algn="ctr"/>
                      <a:r>
                        <a:rPr lang="en-US" sz="1600" dirty="0">
                          <a:solidFill>
                            <a:schemeClr val="bg1">
                              <a:lumMod val="75000"/>
                            </a:schemeClr>
                          </a:solidFill>
                        </a:rPr>
                        <a:t>~16%</a:t>
                      </a:r>
                    </a:p>
                  </a:txBody>
                  <a:tcPr>
                    <a:solidFill>
                      <a:schemeClr val="bg1"/>
                    </a:solidFill>
                  </a:tcPr>
                </a:tc>
                <a:tc>
                  <a:txBody>
                    <a:bodyPr/>
                    <a:lstStyle/>
                    <a:p>
                      <a:pPr algn="ctr"/>
                      <a:r>
                        <a:rPr lang="en-US" sz="1600" dirty="0">
                          <a:solidFill>
                            <a:schemeClr val="bg1">
                              <a:lumMod val="75000"/>
                            </a:schemeClr>
                          </a:solidFill>
                        </a:rPr>
                        <a:t>&gt;27dB</a:t>
                      </a:r>
                    </a:p>
                  </a:txBody>
                  <a:tcPr>
                    <a:solidFill>
                      <a:schemeClr val="bg1"/>
                    </a:solidFill>
                  </a:tcPr>
                </a:tc>
                <a:extLst>
                  <a:ext uri="{0D108BD9-81ED-4DB2-BD59-A6C34878D82A}">
                    <a16:rowId xmlns:a16="http://schemas.microsoft.com/office/drawing/2014/main" val="1735918143"/>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Mid-stage isolator + Output filter</a:t>
                      </a:r>
                    </a:p>
                  </a:txBody>
                  <a:tcPr>
                    <a:solidFill>
                      <a:schemeClr val="bg1"/>
                    </a:solidFill>
                  </a:tcPr>
                </a:tc>
                <a:tc>
                  <a:txBody>
                    <a:bodyPr/>
                    <a:lstStyle/>
                    <a:p>
                      <a:pPr algn="ctr"/>
                      <a:r>
                        <a:rPr lang="en-US" sz="1600" dirty="0"/>
                        <a:t>31.9dB</a:t>
                      </a:r>
                    </a:p>
                  </a:txBody>
                  <a:tcPr>
                    <a:solidFill>
                      <a:schemeClr val="bg1"/>
                    </a:solidFill>
                  </a:tcPr>
                </a:tc>
                <a:tc>
                  <a:txBody>
                    <a:bodyPr/>
                    <a:lstStyle/>
                    <a:p>
                      <a:pPr algn="ctr"/>
                      <a:r>
                        <a:rPr lang="en-US" sz="1600" dirty="0"/>
                        <a:t>~85%</a:t>
                      </a:r>
                    </a:p>
                  </a:txBody>
                  <a:tcPr>
                    <a:solidFill>
                      <a:schemeClr val="bg1"/>
                    </a:solidFill>
                  </a:tcPr>
                </a:tc>
                <a:tc>
                  <a:txBody>
                    <a:bodyPr/>
                    <a:lstStyle/>
                    <a:p>
                      <a:pPr algn="ctr"/>
                      <a:r>
                        <a:rPr lang="en-US" sz="1600" dirty="0"/>
                        <a:t>&gt;23dB</a:t>
                      </a:r>
                    </a:p>
                  </a:txBody>
                  <a:tcPr>
                    <a:solidFill>
                      <a:schemeClr val="bg1"/>
                    </a:solidFill>
                  </a:tcPr>
                </a:tc>
                <a:extLst>
                  <a:ext uri="{0D108BD9-81ED-4DB2-BD59-A6C34878D82A}">
                    <a16:rowId xmlns:a16="http://schemas.microsoft.com/office/drawing/2014/main" val="344282701"/>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Mid-stage filter + Output filter</a:t>
                      </a:r>
                    </a:p>
                  </a:txBody>
                  <a:tcPr>
                    <a:solidFill>
                      <a:schemeClr val="bg1"/>
                    </a:solidFill>
                  </a:tcPr>
                </a:tc>
                <a:tc>
                  <a:txBody>
                    <a:bodyPr/>
                    <a:lstStyle/>
                    <a:p>
                      <a:pPr algn="ctr"/>
                      <a:r>
                        <a:rPr lang="en-US" sz="1600" dirty="0">
                          <a:solidFill>
                            <a:schemeClr val="bg1"/>
                          </a:solidFill>
                        </a:rPr>
                        <a:t>35.6dB</a:t>
                      </a:r>
                    </a:p>
                  </a:txBody>
                  <a:tcPr>
                    <a:solidFill>
                      <a:schemeClr val="bg1"/>
                    </a:solidFill>
                  </a:tcPr>
                </a:tc>
                <a:tc>
                  <a:txBody>
                    <a:bodyPr/>
                    <a:lstStyle/>
                    <a:p>
                      <a:pPr algn="ctr"/>
                      <a:r>
                        <a:rPr lang="en-US" sz="1600" dirty="0">
                          <a:solidFill>
                            <a:schemeClr val="bg1"/>
                          </a:solidFill>
                        </a:rPr>
                        <a:t>~99%</a:t>
                      </a:r>
                    </a:p>
                  </a:txBody>
                  <a:tcPr>
                    <a:solidFill>
                      <a:schemeClr val="bg1"/>
                    </a:solidFill>
                  </a:tcPr>
                </a:tc>
                <a:tc>
                  <a:txBody>
                    <a:bodyPr/>
                    <a:lstStyle/>
                    <a:p>
                      <a:pPr algn="ctr"/>
                      <a:r>
                        <a:rPr lang="en-US" sz="1600" dirty="0">
                          <a:solidFill>
                            <a:schemeClr val="bg1"/>
                          </a:solidFill>
                        </a:rPr>
                        <a:t>&gt;23dB</a:t>
                      </a:r>
                    </a:p>
                  </a:txBody>
                  <a:tcPr>
                    <a:solidFill>
                      <a:schemeClr val="bg1"/>
                    </a:solidFill>
                  </a:tcPr>
                </a:tc>
                <a:extLst>
                  <a:ext uri="{0D108BD9-81ED-4DB2-BD59-A6C34878D82A}">
                    <a16:rowId xmlns:a16="http://schemas.microsoft.com/office/drawing/2014/main" val="1955530699"/>
                  </a:ext>
                </a:extLst>
              </a:tr>
            </a:tbl>
          </a:graphicData>
        </a:graphic>
      </p:graphicFrame>
      <p:graphicFrame>
        <p:nvGraphicFramePr>
          <p:cNvPr id="20" name="Tableau 19">
            <a:extLst>
              <a:ext uri="{FF2B5EF4-FFF2-40B4-BE49-F238E27FC236}">
                <a16:creationId xmlns:a16="http://schemas.microsoft.com/office/drawing/2014/main" id="{32F8171A-8372-4FEA-EF71-81717D3DA6F3}"/>
              </a:ext>
            </a:extLst>
          </p:cNvPr>
          <p:cNvGraphicFramePr>
            <a:graphicFrameLocks noGrp="1"/>
          </p:cNvGraphicFramePr>
          <p:nvPr>
            <p:extLst>
              <p:ext uri="{D42A27DB-BD31-4B8C-83A1-F6EECF244321}">
                <p14:modId xmlns:p14="http://schemas.microsoft.com/office/powerpoint/2010/main" val="2902550921"/>
              </p:ext>
            </p:extLst>
          </p:nvPr>
        </p:nvGraphicFramePr>
        <p:xfrm>
          <a:off x="2627791" y="4417700"/>
          <a:ext cx="7380040" cy="1676400"/>
        </p:xfrm>
        <a:graphic>
          <a:graphicData uri="http://schemas.openxmlformats.org/drawingml/2006/table">
            <a:tbl>
              <a:tblPr firstRow="1" bandRow="1">
                <a:tableStyleId>{5940675A-B579-460E-94D1-54222C63F5DA}</a:tableStyleId>
              </a:tblPr>
              <a:tblGrid>
                <a:gridCol w="3203295">
                  <a:extLst>
                    <a:ext uri="{9D8B030D-6E8A-4147-A177-3AD203B41FA5}">
                      <a16:colId xmlns:a16="http://schemas.microsoft.com/office/drawing/2014/main" val="424535827"/>
                    </a:ext>
                  </a:extLst>
                </a:gridCol>
                <a:gridCol w="1585151">
                  <a:extLst>
                    <a:ext uri="{9D8B030D-6E8A-4147-A177-3AD203B41FA5}">
                      <a16:colId xmlns:a16="http://schemas.microsoft.com/office/drawing/2014/main" val="1812045248"/>
                    </a:ext>
                  </a:extLst>
                </a:gridCol>
                <a:gridCol w="1539860">
                  <a:extLst>
                    <a:ext uri="{9D8B030D-6E8A-4147-A177-3AD203B41FA5}">
                      <a16:colId xmlns:a16="http://schemas.microsoft.com/office/drawing/2014/main" val="720327848"/>
                    </a:ext>
                  </a:extLst>
                </a:gridCol>
                <a:gridCol w="1051734">
                  <a:extLst>
                    <a:ext uri="{9D8B030D-6E8A-4147-A177-3AD203B41FA5}">
                      <a16:colId xmlns:a16="http://schemas.microsoft.com/office/drawing/2014/main" val="329301269"/>
                    </a:ext>
                  </a:extLst>
                </a:gridCol>
              </a:tblGrid>
              <a:tr h="321880">
                <a:tc>
                  <a:txBody>
                    <a:bodyPr/>
                    <a:lstStyle/>
                    <a:p>
                      <a:r>
                        <a:rPr lang="en-US" sz="1600" dirty="0"/>
                        <a:t>@Pin=-40dBm, </a:t>
                      </a:r>
                      <a:r>
                        <a:rPr lang="en-US" sz="1600" dirty="0" err="1"/>
                        <a:t>Ipompe</a:t>
                      </a:r>
                      <a:r>
                        <a:rPr lang="en-US" sz="1600" dirty="0"/>
                        <a:t>=230mA</a:t>
                      </a:r>
                    </a:p>
                  </a:txBody>
                  <a:tcPr>
                    <a:solidFill>
                      <a:schemeClr val="bg1"/>
                    </a:solidFill>
                  </a:tcPr>
                </a:tc>
                <a:tc>
                  <a:txBody>
                    <a:bodyPr/>
                    <a:lstStyle/>
                    <a:p>
                      <a:r>
                        <a:rPr lang="en-US" sz="1600" dirty="0"/>
                        <a:t>Gain signal</a:t>
                      </a:r>
                    </a:p>
                  </a:txBody>
                  <a:tcPr>
                    <a:solidFill>
                      <a:schemeClr val="bg1"/>
                    </a:solidFill>
                  </a:tcPr>
                </a:tc>
                <a:tc>
                  <a:txBody>
                    <a:bodyPr/>
                    <a:lstStyle/>
                    <a:p>
                      <a:r>
                        <a:rPr lang="en-US" sz="1600" dirty="0" err="1"/>
                        <a:t>Psig</a:t>
                      </a:r>
                      <a:r>
                        <a:rPr lang="en-US" sz="1600" dirty="0"/>
                        <a:t>./</a:t>
                      </a:r>
                      <a:r>
                        <a:rPr lang="en-US" sz="1600" dirty="0" err="1"/>
                        <a:t>Ptot</a:t>
                      </a:r>
                      <a:r>
                        <a:rPr lang="en-US" sz="1600" dirty="0"/>
                        <a:t>.</a:t>
                      </a:r>
                    </a:p>
                  </a:txBody>
                  <a:tcPr>
                    <a:solidFill>
                      <a:schemeClr val="bg1"/>
                    </a:solidFill>
                  </a:tcPr>
                </a:tc>
                <a:tc>
                  <a:txBody>
                    <a:bodyPr/>
                    <a:lstStyle/>
                    <a:p>
                      <a:r>
                        <a:rPr lang="en-US" sz="1600" dirty="0"/>
                        <a:t>PER</a:t>
                      </a:r>
                    </a:p>
                  </a:txBody>
                  <a:tcPr>
                    <a:solidFill>
                      <a:schemeClr val="bg1"/>
                    </a:solidFill>
                  </a:tcPr>
                </a:tc>
                <a:extLst>
                  <a:ext uri="{0D108BD9-81ED-4DB2-BD59-A6C34878D82A}">
                    <a16:rowId xmlns:a16="http://schemas.microsoft.com/office/drawing/2014/main" val="9847738"/>
                  </a:ext>
                </a:extLst>
              </a:tr>
              <a:tr h="321880">
                <a:tc>
                  <a:txBody>
                    <a:bodyPr/>
                    <a:lstStyle/>
                    <a:p>
                      <a:r>
                        <a:rPr lang="en-US" sz="1600" dirty="0">
                          <a:solidFill>
                            <a:schemeClr val="bg1">
                              <a:lumMod val="75000"/>
                            </a:schemeClr>
                          </a:solidFill>
                        </a:rPr>
                        <a:t>Mid-stage isolator</a:t>
                      </a:r>
                    </a:p>
                  </a:txBody>
                  <a:tcPr>
                    <a:solidFill>
                      <a:schemeClr val="bg1"/>
                    </a:solidFill>
                  </a:tcPr>
                </a:tc>
                <a:tc>
                  <a:txBody>
                    <a:bodyPr/>
                    <a:lstStyle/>
                    <a:p>
                      <a:pPr algn="ctr"/>
                      <a:r>
                        <a:rPr lang="en-US" sz="1600" dirty="0">
                          <a:solidFill>
                            <a:schemeClr val="bg1">
                              <a:lumMod val="75000"/>
                            </a:schemeClr>
                          </a:solidFill>
                        </a:rPr>
                        <a:t>33.9dB</a:t>
                      </a:r>
                    </a:p>
                  </a:txBody>
                  <a:tcPr>
                    <a:solidFill>
                      <a:schemeClr val="bg1"/>
                    </a:solidFill>
                  </a:tcPr>
                </a:tc>
                <a:tc>
                  <a:txBody>
                    <a:bodyPr/>
                    <a:lstStyle/>
                    <a:p>
                      <a:pPr algn="ctr"/>
                      <a:r>
                        <a:rPr lang="en-US" sz="1600" dirty="0">
                          <a:solidFill>
                            <a:schemeClr val="bg1">
                              <a:lumMod val="75000"/>
                            </a:schemeClr>
                          </a:solidFill>
                        </a:rPr>
                        <a:t>~1.5%</a:t>
                      </a:r>
                    </a:p>
                  </a:txBody>
                  <a:tcPr>
                    <a:solidFill>
                      <a:schemeClr val="bg1"/>
                    </a:solidFill>
                  </a:tcPr>
                </a:tc>
                <a:tc>
                  <a:txBody>
                    <a:bodyPr/>
                    <a:lstStyle/>
                    <a:p>
                      <a:pPr algn="ctr"/>
                      <a:r>
                        <a:rPr lang="en-US" sz="1600" dirty="0">
                          <a:solidFill>
                            <a:schemeClr val="bg1">
                              <a:lumMod val="75000"/>
                            </a:schemeClr>
                          </a:solidFill>
                        </a:rPr>
                        <a:t>&gt;27dB</a:t>
                      </a:r>
                    </a:p>
                  </a:txBody>
                  <a:tcPr>
                    <a:solidFill>
                      <a:schemeClr val="bg1"/>
                    </a:solidFill>
                  </a:tcPr>
                </a:tc>
                <a:extLst>
                  <a:ext uri="{0D108BD9-81ED-4DB2-BD59-A6C34878D82A}">
                    <a16:rowId xmlns:a16="http://schemas.microsoft.com/office/drawing/2014/main" val="3634136921"/>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lumMod val="75000"/>
                            </a:schemeClr>
                          </a:solidFill>
                        </a:rPr>
                        <a:t>Mid-stage filter</a:t>
                      </a:r>
                    </a:p>
                  </a:txBody>
                  <a:tcPr>
                    <a:solidFill>
                      <a:schemeClr val="bg1"/>
                    </a:solidFill>
                  </a:tcPr>
                </a:tc>
                <a:tc>
                  <a:txBody>
                    <a:bodyPr/>
                    <a:lstStyle/>
                    <a:p>
                      <a:pPr algn="ctr"/>
                      <a:r>
                        <a:rPr lang="en-US" sz="1600" dirty="0">
                          <a:solidFill>
                            <a:schemeClr val="bg1">
                              <a:lumMod val="75000"/>
                            </a:schemeClr>
                          </a:solidFill>
                        </a:rPr>
                        <a:t>37.6dB</a:t>
                      </a:r>
                    </a:p>
                  </a:txBody>
                  <a:tcPr>
                    <a:solidFill>
                      <a:schemeClr val="bg1"/>
                    </a:solidFill>
                  </a:tcPr>
                </a:tc>
                <a:tc>
                  <a:txBody>
                    <a:bodyPr/>
                    <a:lstStyle/>
                    <a:p>
                      <a:pPr algn="ctr"/>
                      <a:r>
                        <a:rPr lang="en-US" sz="1600" dirty="0">
                          <a:solidFill>
                            <a:schemeClr val="bg1">
                              <a:lumMod val="75000"/>
                            </a:schemeClr>
                          </a:solidFill>
                        </a:rPr>
                        <a:t>~16%</a:t>
                      </a:r>
                    </a:p>
                  </a:txBody>
                  <a:tcPr>
                    <a:solidFill>
                      <a:schemeClr val="bg1"/>
                    </a:solidFill>
                  </a:tcPr>
                </a:tc>
                <a:tc>
                  <a:txBody>
                    <a:bodyPr/>
                    <a:lstStyle/>
                    <a:p>
                      <a:pPr algn="ctr"/>
                      <a:r>
                        <a:rPr lang="en-US" sz="1600" dirty="0">
                          <a:solidFill>
                            <a:schemeClr val="bg1">
                              <a:lumMod val="75000"/>
                            </a:schemeClr>
                          </a:solidFill>
                        </a:rPr>
                        <a:t>&gt;27dB</a:t>
                      </a:r>
                    </a:p>
                  </a:txBody>
                  <a:tcPr>
                    <a:solidFill>
                      <a:schemeClr val="bg1"/>
                    </a:solidFill>
                  </a:tcPr>
                </a:tc>
                <a:extLst>
                  <a:ext uri="{0D108BD9-81ED-4DB2-BD59-A6C34878D82A}">
                    <a16:rowId xmlns:a16="http://schemas.microsoft.com/office/drawing/2014/main" val="1735918143"/>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lumMod val="75000"/>
                            </a:schemeClr>
                          </a:solidFill>
                        </a:rPr>
                        <a:t>Mid-stage isolator + Output filter</a:t>
                      </a:r>
                    </a:p>
                  </a:txBody>
                  <a:tcPr>
                    <a:solidFill>
                      <a:schemeClr val="bg1"/>
                    </a:solidFill>
                  </a:tcPr>
                </a:tc>
                <a:tc>
                  <a:txBody>
                    <a:bodyPr/>
                    <a:lstStyle/>
                    <a:p>
                      <a:pPr algn="ctr"/>
                      <a:r>
                        <a:rPr lang="en-US" sz="1600" dirty="0">
                          <a:solidFill>
                            <a:schemeClr val="bg1">
                              <a:lumMod val="75000"/>
                            </a:schemeClr>
                          </a:solidFill>
                        </a:rPr>
                        <a:t>31.9dB</a:t>
                      </a:r>
                    </a:p>
                  </a:txBody>
                  <a:tcPr>
                    <a:solidFill>
                      <a:schemeClr val="bg1"/>
                    </a:solidFill>
                  </a:tcPr>
                </a:tc>
                <a:tc>
                  <a:txBody>
                    <a:bodyPr/>
                    <a:lstStyle/>
                    <a:p>
                      <a:pPr algn="ctr"/>
                      <a:r>
                        <a:rPr lang="en-US" sz="1600" dirty="0">
                          <a:solidFill>
                            <a:schemeClr val="bg1">
                              <a:lumMod val="75000"/>
                            </a:schemeClr>
                          </a:solidFill>
                        </a:rPr>
                        <a:t>~85%</a:t>
                      </a:r>
                    </a:p>
                  </a:txBody>
                  <a:tcPr>
                    <a:solidFill>
                      <a:schemeClr val="bg1"/>
                    </a:solidFill>
                  </a:tcPr>
                </a:tc>
                <a:tc>
                  <a:txBody>
                    <a:bodyPr/>
                    <a:lstStyle/>
                    <a:p>
                      <a:pPr algn="ctr"/>
                      <a:r>
                        <a:rPr lang="en-US" sz="1600" dirty="0">
                          <a:solidFill>
                            <a:schemeClr val="bg1">
                              <a:lumMod val="75000"/>
                            </a:schemeClr>
                          </a:solidFill>
                        </a:rPr>
                        <a:t>&gt;23dB</a:t>
                      </a:r>
                    </a:p>
                  </a:txBody>
                  <a:tcPr>
                    <a:solidFill>
                      <a:schemeClr val="bg1"/>
                    </a:solidFill>
                  </a:tcPr>
                </a:tc>
                <a:extLst>
                  <a:ext uri="{0D108BD9-81ED-4DB2-BD59-A6C34878D82A}">
                    <a16:rowId xmlns:a16="http://schemas.microsoft.com/office/drawing/2014/main" val="344282701"/>
                  </a:ext>
                </a:extLst>
              </a:tr>
              <a:tr h="321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Mid-stage filter + Output filter</a:t>
                      </a:r>
                    </a:p>
                  </a:txBody>
                  <a:tcPr>
                    <a:solidFill>
                      <a:schemeClr val="bg1"/>
                    </a:solidFill>
                  </a:tcPr>
                </a:tc>
                <a:tc>
                  <a:txBody>
                    <a:bodyPr/>
                    <a:lstStyle/>
                    <a:p>
                      <a:pPr algn="ctr"/>
                      <a:r>
                        <a:rPr lang="en-US" sz="1600" dirty="0"/>
                        <a:t>35.6dB</a:t>
                      </a:r>
                    </a:p>
                  </a:txBody>
                  <a:tcPr>
                    <a:solidFill>
                      <a:schemeClr val="bg1"/>
                    </a:solidFill>
                  </a:tcPr>
                </a:tc>
                <a:tc>
                  <a:txBody>
                    <a:bodyPr/>
                    <a:lstStyle/>
                    <a:p>
                      <a:pPr algn="ctr"/>
                      <a:r>
                        <a:rPr lang="en-US" sz="1600" dirty="0"/>
                        <a:t>~99%</a:t>
                      </a:r>
                    </a:p>
                  </a:txBody>
                  <a:tcPr>
                    <a:solidFill>
                      <a:schemeClr val="bg1"/>
                    </a:solidFill>
                  </a:tcPr>
                </a:tc>
                <a:tc>
                  <a:txBody>
                    <a:bodyPr/>
                    <a:lstStyle/>
                    <a:p>
                      <a:pPr algn="ctr"/>
                      <a:r>
                        <a:rPr lang="en-US" sz="1600" dirty="0"/>
                        <a:t>&gt;23dB</a:t>
                      </a:r>
                    </a:p>
                  </a:txBody>
                  <a:tcPr>
                    <a:solidFill>
                      <a:schemeClr val="bg1"/>
                    </a:solidFill>
                  </a:tcPr>
                </a:tc>
                <a:extLst>
                  <a:ext uri="{0D108BD9-81ED-4DB2-BD59-A6C34878D82A}">
                    <a16:rowId xmlns:a16="http://schemas.microsoft.com/office/drawing/2014/main" val="1955530699"/>
                  </a:ext>
                </a:extLst>
              </a:tr>
            </a:tbl>
          </a:graphicData>
        </a:graphic>
      </p:graphicFrame>
      <p:pic>
        <p:nvPicPr>
          <p:cNvPr id="34" name="Image 33">
            <a:extLst>
              <a:ext uri="{FF2B5EF4-FFF2-40B4-BE49-F238E27FC236}">
                <a16:creationId xmlns:a16="http://schemas.microsoft.com/office/drawing/2014/main" id="{49EB6D1D-B34E-0E06-3F93-133B4E28D8B4}"/>
              </a:ext>
            </a:extLst>
          </p:cNvPr>
          <p:cNvPicPr>
            <a:picLocks noChangeAspect="1"/>
          </p:cNvPicPr>
          <p:nvPr/>
        </p:nvPicPr>
        <p:blipFill>
          <a:blip r:embed="rId8"/>
          <a:stretch>
            <a:fillRect/>
          </a:stretch>
        </p:blipFill>
        <p:spPr>
          <a:xfrm>
            <a:off x="6096000" y="120144"/>
            <a:ext cx="6096000" cy="4017017"/>
          </a:xfrm>
          <a:prstGeom prst="rect">
            <a:avLst/>
          </a:prstGeom>
        </p:spPr>
      </p:pic>
      <p:pic>
        <p:nvPicPr>
          <p:cNvPr id="33" name="Image 32">
            <a:extLst>
              <a:ext uri="{FF2B5EF4-FFF2-40B4-BE49-F238E27FC236}">
                <a16:creationId xmlns:a16="http://schemas.microsoft.com/office/drawing/2014/main" id="{23BAE6B1-B709-80C1-12C6-B252E4CB5CD9}"/>
              </a:ext>
            </a:extLst>
          </p:cNvPr>
          <p:cNvPicPr>
            <a:picLocks noChangeAspect="1"/>
          </p:cNvPicPr>
          <p:nvPr/>
        </p:nvPicPr>
        <p:blipFill>
          <a:blip r:embed="rId9"/>
          <a:stretch>
            <a:fillRect/>
          </a:stretch>
        </p:blipFill>
        <p:spPr>
          <a:xfrm>
            <a:off x="6096000" y="120144"/>
            <a:ext cx="6096000" cy="4017017"/>
          </a:xfrm>
          <a:prstGeom prst="rect">
            <a:avLst/>
          </a:prstGeom>
        </p:spPr>
      </p:pic>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en-GB" dirty="0"/>
              <a:t>LNOA </a:t>
            </a:r>
            <a:r>
              <a:rPr lang="en-GB" sz="1800" dirty="0"/>
              <a:t>(PM @1572nm developed for CNES)</a:t>
            </a:r>
            <a:br>
              <a:rPr lang="en-GB" sz="1800" dirty="0"/>
            </a:br>
            <a:r>
              <a:rPr lang="en-GB" sz="1698" b="0" dirty="0" err="1"/>
              <a:t>Filtrage</a:t>
            </a:r>
            <a:r>
              <a:rPr lang="en-GB" sz="1698" b="0" dirty="0"/>
              <a:t> spectral</a:t>
            </a:r>
            <a:endParaRPr lang="en-GB" b="0" dirty="0"/>
          </a:p>
        </p:txBody>
      </p:sp>
      <p:pic>
        <p:nvPicPr>
          <p:cNvPr id="32" name="Image 31">
            <a:extLst>
              <a:ext uri="{FF2B5EF4-FFF2-40B4-BE49-F238E27FC236}">
                <a16:creationId xmlns:a16="http://schemas.microsoft.com/office/drawing/2014/main" id="{75D49D35-3022-046C-33DF-1EC5C90C5509}"/>
              </a:ext>
            </a:extLst>
          </p:cNvPr>
          <p:cNvPicPr>
            <a:picLocks noChangeAspect="1"/>
          </p:cNvPicPr>
          <p:nvPr/>
        </p:nvPicPr>
        <p:blipFill>
          <a:blip r:embed="rId10"/>
          <a:stretch>
            <a:fillRect/>
          </a:stretch>
        </p:blipFill>
        <p:spPr>
          <a:xfrm>
            <a:off x="6096000" y="120144"/>
            <a:ext cx="6096000" cy="4017017"/>
          </a:xfrm>
          <a:prstGeom prst="rect">
            <a:avLst/>
          </a:prstGeom>
        </p:spPr>
      </p:pic>
      <p:pic>
        <p:nvPicPr>
          <p:cNvPr id="29" name="Image 28">
            <a:extLst>
              <a:ext uri="{FF2B5EF4-FFF2-40B4-BE49-F238E27FC236}">
                <a16:creationId xmlns:a16="http://schemas.microsoft.com/office/drawing/2014/main" id="{B1AFCA21-2C7C-887A-D06E-5067948B1F0D}"/>
              </a:ext>
            </a:extLst>
          </p:cNvPr>
          <p:cNvPicPr>
            <a:picLocks noChangeAspect="1"/>
          </p:cNvPicPr>
          <p:nvPr/>
        </p:nvPicPr>
        <p:blipFill>
          <a:blip r:embed="rId11"/>
          <a:stretch>
            <a:fillRect/>
          </a:stretch>
        </p:blipFill>
        <p:spPr>
          <a:xfrm>
            <a:off x="6096000" y="120144"/>
            <a:ext cx="6096000" cy="4017017"/>
          </a:xfrm>
          <a:prstGeom prst="rect">
            <a:avLst/>
          </a:prstGeom>
        </p:spPr>
      </p:pic>
    </p:spTree>
    <p:extLst>
      <p:ext uri="{BB962C8B-B14F-4D97-AF65-F5344CB8AC3E}">
        <p14:creationId xmlns:p14="http://schemas.microsoft.com/office/powerpoint/2010/main" val="3364186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DFFB6A28-EFD5-7E3C-4B3E-481381676DD6}"/>
              </a:ext>
            </a:extLst>
          </p:cNvPr>
          <p:cNvPicPr>
            <a:picLocks noChangeAspect="1"/>
          </p:cNvPicPr>
          <p:nvPr/>
        </p:nvPicPr>
        <p:blipFill>
          <a:blip r:embed="rId3"/>
          <a:stretch>
            <a:fillRect/>
          </a:stretch>
        </p:blipFill>
        <p:spPr>
          <a:xfrm>
            <a:off x="6691124" y="2187956"/>
            <a:ext cx="5500876" cy="3457693"/>
          </a:xfrm>
          <a:prstGeom prst="rect">
            <a:avLst/>
          </a:prstGeom>
        </p:spPr>
      </p:pic>
      <p:sp>
        <p:nvSpPr>
          <p:cNvPr id="2" name="Title 1">
            <a:extLst>
              <a:ext uri="{FF2B5EF4-FFF2-40B4-BE49-F238E27FC236}">
                <a16:creationId xmlns:a16="http://schemas.microsoft.com/office/drawing/2014/main" id="{308B7B13-BEF4-89BB-50EE-71FBE623F997}"/>
              </a:ext>
            </a:extLst>
          </p:cNvPr>
          <p:cNvSpPr>
            <a:spLocks noGrp="1"/>
          </p:cNvSpPr>
          <p:nvPr>
            <p:ph type="title"/>
          </p:nvPr>
        </p:nvSpPr>
        <p:spPr>
          <a:xfrm>
            <a:off x="762664" y="379288"/>
            <a:ext cx="10988922" cy="833063"/>
          </a:xfrm>
        </p:spPr>
        <p:txBody>
          <a:bodyPr anchor="t"/>
          <a:lstStyle/>
          <a:p>
            <a:r>
              <a:rPr lang="en-GB" dirty="0"/>
              <a:t>LNOA</a:t>
            </a:r>
            <a:br>
              <a:rPr lang="en-GB" dirty="0"/>
            </a:br>
            <a:r>
              <a:rPr lang="en-GB" sz="1698" b="0" dirty="0"/>
              <a:t>Fibres Erbium </a:t>
            </a:r>
            <a:r>
              <a:rPr lang="en-GB" sz="1698" b="0" dirty="0" err="1"/>
              <a:t>RadHard</a:t>
            </a:r>
            <a:endParaRPr lang="en-GB" b="0" dirty="0"/>
          </a:p>
        </p:txBody>
      </p:sp>
      <p:sp>
        <p:nvSpPr>
          <p:cNvPr id="3" name="Slide Number Placeholder 2">
            <a:extLst>
              <a:ext uri="{FF2B5EF4-FFF2-40B4-BE49-F238E27FC236}">
                <a16:creationId xmlns:a16="http://schemas.microsoft.com/office/drawing/2014/main" id="{95A21DCE-F4A0-ACFC-D945-8BA94DF63C0A}"/>
              </a:ext>
            </a:extLst>
          </p:cNvPr>
          <p:cNvSpPr>
            <a:spLocks noGrp="1"/>
          </p:cNvSpPr>
          <p:nvPr>
            <p:ph type="sldNum" sz="quarter" idx="4"/>
          </p:nvPr>
        </p:nvSpPr>
        <p:spPr/>
        <p:txBody>
          <a:bodyPr/>
          <a:lstStyle/>
          <a:p>
            <a:pPr marL="75858">
              <a:spcBef>
                <a:spcPts val="24"/>
              </a:spcBef>
            </a:pPr>
            <a:fld id="{81D60167-4931-47E6-BA6A-407CBD079E47}" type="slidenum">
              <a:rPr lang="fr-FR" spc="6"/>
              <a:pPr marL="75858">
                <a:spcBef>
                  <a:spcPts val="24"/>
                </a:spcBef>
              </a:pPr>
              <a:t>9</a:t>
            </a:fld>
            <a:endParaRPr lang="fr-FR" spc="6" dirty="0"/>
          </a:p>
        </p:txBody>
      </p:sp>
      <p:sp>
        <p:nvSpPr>
          <p:cNvPr id="5" name="Rectangle 4">
            <a:extLst>
              <a:ext uri="{FF2B5EF4-FFF2-40B4-BE49-F238E27FC236}">
                <a16:creationId xmlns:a16="http://schemas.microsoft.com/office/drawing/2014/main" id="{8CB2FA97-7CCF-6079-1C3E-AD991D422A9A}"/>
              </a:ext>
            </a:extLst>
          </p:cNvPr>
          <p:cNvSpPr/>
          <p:nvPr/>
        </p:nvSpPr>
        <p:spPr>
          <a:xfrm>
            <a:off x="762664" y="6347426"/>
            <a:ext cx="1267054" cy="177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92"/>
          </a:p>
        </p:txBody>
      </p:sp>
      <p:sp>
        <p:nvSpPr>
          <p:cNvPr id="4" name="Rectangle 3">
            <a:extLst>
              <a:ext uri="{FF2B5EF4-FFF2-40B4-BE49-F238E27FC236}">
                <a16:creationId xmlns:a16="http://schemas.microsoft.com/office/drawing/2014/main" id="{948E15CB-425A-0B0A-C900-CDD9584149E5}"/>
              </a:ext>
            </a:extLst>
          </p:cNvPr>
          <p:cNvSpPr/>
          <p:nvPr/>
        </p:nvSpPr>
        <p:spPr>
          <a:xfrm>
            <a:off x="4629475" y="6347426"/>
            <a:ext cx="2782970" cy="316240"/>
          </a:xfrm>
          <a:prstGeom prst="rect">
            <a:avLst/>
          </a:prstGeom>
        </p:spPr>
        <p:txBody>
          <a:bodyPr wrap="square">
            <a:spAutoFit/>
          </a:bodyPr>
          <a:lstStyle/>
          <a:p>
            <a:pPr algn="ctr"/>
            <a:r>
              <a:rPr lang="en-GB" sz="1455" b="1" dirty="0">
                <a:solidFill>
                  <a:srgbClr val="FF0000"/>
                </a:solidFill>
                <a:latin typeface="Arial" panose="020B0604020202020204" pitchFamily="34" charset="0"/>
                <a:ea typeface="Times New Roman" panose="02020603050405020304" pitchFamily="18" charset="0"/>
              </a:rPr>
              <a:t>Industrial confidentiality</a:t>
            </a:r>
            <a:endParaRPr lang="fr-FR" sz="1455" dirty="0">
              <a:latin typeface="Times New Roman" panose="02020603050405020304" pitchFamily="18" charset="0"/>
              <a:ea typeface="Times New Roman" panose="02020603050405020304" pitchFamily="18" charset="0"/>
            </a:endParaRPr>
          </a:p>
        </p:txBody>
      </p:sp>
      <p:sp>
        <p:nvSpPr>
          <p:cNvPr id="8" name="ZoneTexte 7">
            <a:extLst>
              <a:ext uri="{FF2B5EF4-FFF2-40B4-BE49-F238E27FC236}">
                <a16:creationId xmlns:a16="http://schemas.microsoft.com/office/drawing/2014/main" id="{6C5CCD2C-A286-F5F0-F530-B6AD641D2F37}"/>
              </a:ext>
            </a:extLst>
          </p:cNvPr>
          <p:cNvSpPr txBox="1"/>
          <p:nvPr/>
        </p:nvSpPr>
        <p:spPr>
          <a:xfrm>
            <a:off x="762664" y="1212351"/>
            <a:ext cx="11086751" cy="4475008"/>
          </a:xfrm>
          <a:prstGeom prst="rect">
            <a:avLst/>
          </a:prstGeom>
          <a:noFill/>
        </p:spPr>
        <p:txBody>
          <a:bodyPr wrap="square" rtlCol="0">
            <a:spAutoFit/>
          </a:bodyPr>
          <a:lstStyle/>
          <a:p>
            <a:pPr marL="285750" indent="-285750">
              <a:lnSpc>
                <a:spcPct val="150000"/>
              </a:lnSpc>
              <a:buFont typeface="Courier New" panose="02070309020205020404" pitchFamily="49" charset="0"/>
              <a:buChar char="o"/>
            </a:pPr>
            <a:r>
              <a:rPr lang="fr-FR" sz="1400" dirty="0">
                <a:latin typeface="Gilroy" pitchFamily="2" charset="77"/>
                <a:sym typeface="Wingdings" pitchFamily="2" charset="2"/>
              </a:rPr>
              <a:t>Fibres dopées Er</a:t>
            </a:r>
          </a:p>
          <a:p>
            <a:pPr>
              <a:lnSpc>
                <a:spcPct val="150000"/>
              </a:lnSpc>
            </a:pPr>
            <a:r>
              <a:rPr lang="fr-FR" sz="1400" dirty="0">
                <a:latin typeface="Gilroy" pitchFamily="2" charset="77"/>
                <a:sym typeface="Wingdings" pitchFamily="2" charset="2"/>
              </a:rPr>
              <a:t>_Développement dès 2005 (</a:t>
            </a:r>
            <a:r>
              <a:rPr lang="fr-FR" sz="1400" dirty="0" err="1">
                <a:latin typeface="Gilroy" pitchFamily="2" charset="77"/>
                <a:sym typeface="Wingdings" pitchFamily="2" charset="2"/>
              </a:rPr>
              <a:t>iXspace</a:t>
            </a:r>
            <a:r>
              <a:rPr lang="fr-FR" sz="1400" dirty="0">
                <a:latin typeface="Gilroy" pitchFamily="2" charset="77"/>
                <a:sym typeface="Wingdings" pitchFamily="2" charset="2"/>
              </a:rPr>
              <a:t>, source ASE) avec retour d’expérience de systèmes FOG en vol, </a:t>
            </a:r>
          </a:p>
          <a:p>
            <a:pPr>
              <a:lnSpc>
                <a:spcPct val="150000"/>
              </a:lnSpc>
            </a:pPr>
            <a:r>
              <a:rPr lang="fr-FR" sz="1400" dirty="0">
                <a:latin typeface="Gilroy" pitchFamily="2" charset="77"/>
                <a:sym typeface="Wingdings" pitchFamily="2" charset="2"/>
              </a:rPr>
              <a:t>_Développement spécifiques pour les EDFA avec le CNES, R&amp;T dès 2009,</a:t>
            </a:r>
          </a:p>
          <a:p>
            <a:endParaRPr lang="fr-FR" sz="1400" dirty="0">
              <a:latin typeface="Gilroy" pitchFamily="2" charset="77"/>
              <a:sym typeface="Wingdings" pitchFamily="2" charset="2"/>
            </a:endParaRPr>
          </a:p>
          <a:p>
            <a:r>
              <a:rPr lang="fr-FR" sz="1400" dirty="0">
                <a:latin typeface="Gilroy" pitchFamily="2" charset="77"/>
                <a:sym typeface="Wingdings" pitchFamily="2" charset="2"/>
              </a:rPr>
              <a:t> 3 générations de fibres Er </a:t>
            </a:r>
            <a:r>
              <a:rPr lang="fr-FR" sz="1400" dirty="0" err="1">
                <a:latin typeface="Gilroy" pitchFamily="2" charset="77"/>
                <a:sym typeface="Wingdings" pitchFamily="2" charset="2"/>
              </a:rPr>
              <a:t>RadHard</a:t>
            </a:r>
            <a:endParaRPr lang="fr-FR" sz="1400" dirty="0">
              <a:latin typeface="Gilroy" pitchFamily="2" charset="77"/>
              <a:sym typeface="Wingdings" pitchFamily="2" charset="2"/>
            </a:endParaRPr>
          </a:p>
          <a:p>
            <a:endParaRPr lang="fr-FR" sz="1400" dirty="0">
              <a:latin typeface="Gilroy" pitchFamily="2" charset="77"/>
              <a:sym typeface="Wingdings" pitchFamily="2" charset="2"/>
            </a:endParaRPr>
          </a:p>
          <a:p>
            <a:pPr marL="285750" indent="-285750">
              <a:lnSpc>
                <a:spcPct val="150000"/>
              </a:lnSpc>
              <a:buFont typeface="Courier New" panose="02070309020205020404" pitchFamily="49" charset="0"/>
              <a:buChar char="o"/>
            </a:pPr>
            <a:r>
              <a:rPr lang="fr-FR" sz="1400" dirty="0">
                <a:latin typeface="Gilroy" pitchFamily="2" charset="77"/>
                <a:sym typeface="Wingdings" pitchFamily="2" charset="2"/>
              </a:rPr>
              <a:t>Fibres dopées Er-Yb double gaine (R&amp;T CNES et Thèses LabH6)</a:t>
            </a:r>
          </a:p>
          <a:p>
            <a:pPr>
              <a:lnSpc>
                <a:spcPct val="150000"/>
              </a:lnSpc>
            </a:pPr>
            <a:r>
              <a:rPr lang="fr-FR" sz="1400" dirty="0">
                <a:latin typeface="Gilroy" pitchFamily="2" charset="77"/>
                <a:sym typeface="Wingdings" pitchFamily="2" charset="2"/>
              </a:rPr>
              <a:t>_Développement pour application moyenne puissance (1-15W)</a:t>
            </a:r>
          </a:p>
          <a:p>
            <a:endParaRPr lang="fr-FR" sz="1400" dirty="0">
              <a:latin typeface="Gilroy" pitchFamily="2" charset="77"/>
              <a:sym typeface="Wingdings" pitchFamily="2" charset="2"/>
            </a:endParaRPr>
          </a:p>
          <a:p>
            <a:pPr marL="285750" indent="-285750">
              <a:lnSpc>
                <a:spcPct val="150000"/>
              </a:lnSpc>
              <a:buFont typeface="Courier New" panose="02070309020205020404" pitchFamily="49" charset="0"/>
              <a:buChar char="o"/>
            </a:pPr>
            <a:r>
              <a:rPr lang="fr-FR" sz="1400" dirty="0">
                <a:latin typeface="Gilroy" pitchFamily="2" charset="77"/>
                <a:sym typeface="Wingdings" pitchFamily="2" charset="2"/>
              </a:rPr>
              <a:t>Fibres dopées Er double gaine (R&amp;T FAST100) pompage resonnant</a:t>
            </a:r>
          </a:p>
          <a:p>
            <a:pPr>
              <a:lnSpc>
                <a:spcPct val="150000"/>
              </a:lnSpc>
            </a:pPr>
            <a:r>
              <a:rPr lang="fr-FR" sz="1400" dirty="0">
                <a:latin typeface="Gilroy" pitchFamily="2" charset="77"/>
                <a:sym typeface="Wingdings" pitchFamily="2" charset="2"/>
              </a:rPr>
              <a:t>_Développement pour application forte  puissance (100W) en cours</a:t>
            </a:r>
          </a:p>
          <a:p>
            <a:pPr>
              <a:lnSpc>
                <a:spcPct val="150000"/>
              </a:lnSpc>
            </a:pPr>
            <a:endParaRPr lang="fr-FR" sz="1400" dirty="0">
              <a:latin typeface="Gilroy" pitchFamily="2" charset="77"/>
              <a:sym typeface="Wingdings" pitchFamily="2" charset="2"/>
            </a:endParaRPr>
          </a:p>
          <a:p>
            <a:pPr marL="285750" indent="-285750">
              <a:lnSpc>
                <a:spcPct val="150000"/>
              </a:lnSpc>
              <a:buFont typeface="Courier New" panose="02070309020205020404" pitchFamily="49" charset="0"/>
              <a:buChar char="o"/>
            </a:pPr>
            <a:r>
              <a:rPr lang="fr-FR" sz="1400" dirty="0">
                <a:latin typeface="Gilroy" pitchFamily="2" charset="77"/>
                <a:sym typeface="Wingdings" pitchFamily="2" charset="2"/>
              </a:rPr>
              <a:t>Fibres dopées Er-Yb double gaine LMA</a:t>
            </a:r>
          </a:p>
          <a:p>
            <a:pPr>
              <a:lnSpc>
                <a:spcPct val="150000"/>
              </a:lnSpc>
            </a:pPr>
            <a:r>
              <a:rPr lang="fr-FR" sz="1400" dirty="0">
                <a:latin typeface="Gilroy" pitchFamily="2" charset="77"/>
                <a:sym typeface="Wingdings" pitchFamily="2" charset="2"/>
              </a:rPr>
              <a:t>_Développement pour application forte  puissance (10-50W) en cours</a:t>
            </a:r>
          </a:p>
          <a:p>
            <a:pPr>
              <a:lnSpc>
                <a:spcPct val="150000"/>
              </a:lnSpc>
            </a:pPr>
            <a:endParaRPr lang="fr-FR" sz="1400" b="1" dirty="0">
              <a:latin typeface="Gilroy Bold" pitchFamily="2" charset="77"/>
            </a:endParaRPr>
          </a:p>
        </p:txBody>
      </p:sp>
    </p:spTree>
    <p:extLst>
      <p:ext uri="{BB962C8B-B14F-4D97-AF65-F5344CB8AC3E}">
        <p14:creationId xmlns:p14="http://schemas.microsoft.com/office/powerpoint/2010/main" val="50777616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9938</TotalTime>
  <Words>1768</Words>
  <Application>Microsoft Macintosh PowerPoint</Application>
  <PresentationFormat>Grand écran</PresentationFormat>
  <Paragraphs>378</Paragraphs>
  <Slides>21</Slides>
  <Notes>18</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21</vt:i4>
      </vt:variant>
    </vt:vector>
  </HeadingPairs>
  <TitlesOfParts>
    <vt:vector size="32" baseType="lpstr">
      <vt:lpstr>Arial</vt:lpstr>
      <vt:lpstr>Calibri</vt:lpstr>
      <vt:lpstr>Calibri Light</vt:lpstr>
      <vt:lpstr>Cambria Math</vt:lpstr>
      <vt:lpstr>Courier New</vt:lpstr>
      <vt:lpstr>Gilroy</vt:lpstr>
      <vt:lpstr>Gilroy Bold</vt:lpstr>
      <vt:lpstr>Symbol</vt:lpstr>
      <vt:lpstr>Times New Roman</vt:lpstr>
      <vt:lpstr>Wingdings</vt:lpstr>
      <vt:lpstr>Thème Office</vt:lpstr>
      <vt:lpstr>Architectures et performances des amplificateurs optiques fibrés bas bruit  en environnement spatial  COMET OOE, 28 juin 2023 Journée thématique sur les technologies optiques fibrées  Arnaud LAURENT, exail, Responsable Produit Fibres Actives</vt:lpstr>
      <vt:lpstr>Présentation PowerPoint</vt:lpstr>
      <vt:lpstr>LNOA Contexte</vt:lpstr>
      <vt:lpstr>LNOA Principe amplificateur optique tout fibré à 1,55µm</vt:lpstr>
      <vt:lpstr>LNOA Description et caractéristiques visées`</vt:lpstr>
      <vt:lpstr>LNOA Risques et dérisquage</vt:lpstr>
      <vt:lpstr>LNOA NF optimisation</vt:lpstr>
      <vt:lpstr>LNOA (PM @1572nm developed for CNES) Filtrage spectral</vt:lpstr>
      <vt:lpstr>LNOA Fibres Erbium RadHard</vt:lpstr>
      <vt:lpstr>LNOA Test Radiations Fibres Er</vt:lpstr>
      <vt:lpstr>LNOA RIA</vt:lpstr>
      <vt:lpstr>LNOA RIGV</vt:lpstr>
      <vt:lpstr>LNOA Qualification pour TELEO</vt:lpstr>
      <vt:lpstr>LNOA Guérison naturelle</vt:lpstr>
      <vt:lpstr>LNOA TELEO, Photo-guérison</vt:lpstr>
      <vt:lpstr>Qualification spatiale LNOA</vt:lpstr>
      <vt:lpstr>LNOA Conclusion</vt:lpstr>
      <vt:lpstr>Présentation PowerPoint</vt:lpstr>
      <vt:lpstr>LNOA Performances, exemple</vt:lpstr>
      <vt:lpstr>LNOA Performances, exemple</vt:lpstr>
      <vt:lpstr>ANNEXE Filtrage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Architectures et performances des amplificateurs optiques fibrés bas bruit  en environnement spatial  COMET OOE, 28 juin 2023 Journée thématique sur les technologies optiques fibrées</dc:title>
  <dc:creator>Arnaud LAURENT</dc:creator>
  <cp:lastModifiedBy>Arnaud LAURENT</cp:lastModifiedBy>
  <cp:revision>18</cp:revision>
  <dcterms:created xsi:type="dcterms:W3CDTF">2023-05-03T14:10:32Z</dcterms:created>
  <dcterms:modified xsi:type="dcterms:W3CDTF">2023-06-27T17:53:39Z</dcterms:modified>
</cp:coreProperties>
</file>